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74" r:id="rId6"/>
    <p:sldId id="257" r:id="rId7"/>
    <p:sldId id="300" r:id="rId8"/>
    <p:sldId id="289" r:id="rId9"/>
    <p:sldId id="286" r:id="rId10"/>
    <p:sldId id="317" r:id="rId11"/>
    <p:sldId id="318" r:id="rId12"/>
    <p:sldId id="296" r:id="rId13"/>
    <p:sldId id="309" r:id="rId14"/>
    <p:sldId id="313" r:id="rId15"/>
    <p:sldId id="301" r:id="rId16"/>
    <p:sldId id="294" r:id="rId17"/>
    <p:sldId id="279" r:id="rId18"/>
    <p:sldId id="259" r:id="rId19"/>
    <p:sldId id="302" r:id="rId20"/>
    <p:sldId id="303" r:id="rId21"/>
    <p:sldId id="287" r:id="rId22"/>
    <p:sldId id="304" r:id="rId23"/>
    <p:sldId id="283" r:id="rId24"/>
    <p:sldId id="291" r:id="rId25"/>
    <p:sldId id="280" r:id="rId26"/>
    <p:sldId id="281" r:id="rId27"/>
    <p:sldId id="305" r:id="rId28"/>
    <p:sldId id="307" r:id="rId29"/>
    <p:sldId id="306" r:id="rId30"/>
    <p:sldId id="315" r:id="rId31"/>
    <p:sldId id="308" r:id="rId32"/>
    <p:sldId id="267" r:id="rId33"/>
    <p:sldId id="310" r:id="rId34"/>
    <p:sldId id="269" r:id="rId35"/>
    <p:sldId id="270" r:id="rId36"/>
    <p:sldId id="314" r:id="rId37"/>
    <p:sldId id="271" r:id="rId38"/>
    <p:sldId id="312" r:id="rId39"/>
    <p:sldId id="295" r:id="rId40"/>
    <p:sldId id="316" r:id="rId41"/>
    <p:sldId id="276" r:id="rId42"/>
    <p:sldId id="298" r:id="rId43"/>
    <p:sldId id="299" r:id="rId44"/>
  </p:sldIdLst>
  <p:sldSz cx="12192000" cy="6858000"/>
  <p:notesSz cx="6881813" cy="92964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5">
          <p15:clr>
            <a:srgbClr val="A4A3A4"/>
          </p15:clr>
        </p15:guide>
        <p15:guide id="2" orient="horz" pos="2159">
          <p15:clr>
            <a:srgbClr val="A4A3A4"/>
          </p15:clr>
        </p15:guide>
        <p15:guide id="3" orient="horz" pos="352">
          <p15:clr>
            <a:srgbClr val="A4A3A4"/>
          </p15:clr>
        </p15:guide>
        <p15:guide id="4" orient="horz" pos="1010">
          <p15:clr>
            <a:srgbClr val="A4A3A4"/>
          </p15:clr>
        </p15:guide>
        <p15:guide id="5" orient="horz" pos="880">
          <p15:clr>
            <a:srgbClr val="A4A3A4"/>
          </p15:clr>
        </p15:guide>
        <p15:guide id="6" pos="7347">
          <p15:clr>
            <a:srgbClr val="A4A3A4"/>
          </p15:clr>
        </p15:guide>
        <p15:guide id="7" pos="2299">
          <p15:clr>
            <a:srgbClr val="A4A3A4"/>
          </p15:clr>
        </p15:guide>
        <p15:guide id="8" pos="291">
          <p15:clr>
            <a:srgbClr val="A4A3A4"/>
          </p15:clr>
        </p15:guide>
        <p15:guide id="9" orient="horz" pos="2327">
          <p15:clr>
            <a:srgbClr val="A4A3A4"/>
          </p15:clr>
        </p15:guide>
        <p15:guide id="10" orient="horz" pos="1448">
          <p15:clr>
            <a:srgbClr val="A4A3A4"/>
          </p15:clr>
        </p15:guide>
        <p15:guide id="11" orient="horz" pos="1065">
          <p15:clr>
            <a:srgbClr val="A4A3A4"/>
          </p15:clr>
        </p15:guide>
        <p15:guide id="12" orient="horz" pos="4049">
          <p15:clr>
            <a:srgbClr val="A4A3A4"/>
          </p15:clr>
        </p15:guide>
        <p15:guide id="13" orient="horz" pos="3967">
          <p15:clr>
            <a:srgbClr val="A4A3A4"/>
          </p15:clr>
        </p15:guide>
        <p15:guide id="14" pos="7339">
          <p15:clr>
            <a:srgbClr val="A4A3A4"/>
          </p15:clr>
        </p15:guide>
        <p15:guide id="15" pos="334">
          <p15:clr>
            <a:srgbClr val="A4A3A4"/>
          </p15:clr>
        </p15:guide>
        <p15:guide id="16" orient="horz" pos="359">
          <p15:clr>
            <a:srgbClr val="A4A3A4"/>
          </p15:clr>
        </p15:guide>
        <p15:guide id="17" orient="horz" pos="3887">
          <p15:clr>
            <a:srgbClr val="A4A3A4"/>
          </p15:clr>
        </p15:guide>
        <p15:guide id="18" pos="3839">
          <p15:clr>
            <a:srgbClr val="A4A3A4"/>
          </p15:clr>
        </p15:guide>
        <p15:guide id="19" pos="32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ovich, Luke" initials="PL" lastIdx="11" clrIdx="0">
    <p:extLst>
      <p:ext uri="{19B8F6BF-5375-455C-9EA6-DF929625EA0E}">
        <p15:presenceInfo xmlns:p15="http://schemas.microsoft.com/office/powerpoint/2012/main" userId="S-1-5-21-2949702963-2828123318-2371894548-1204" providerId="AD"/>
      </p:ext>
    </p:extLst>
  </p:cmAuthor>
  <p:cmAuthor id="2" name="Musselman, Caitlin" initials="MC" lastIdx="4" clrIdx="1">
    <p:extLst>
      <p:ext uri="{19B8F6BF-5375-455C-9EA6-DF929625EA0E}">
        <p15:presenceInfo xmlns:p15="http://schemas.microsoft.com/office/powerpoint/2012/main" userId="S-1-5-21-2949702963-2828123318-2371894548-4710" providerId="AD"/>
      </p:ext>
    </p:extLst>
  </p:cmAuthor>
  <p:cmAuthor id="3" name="Bernstein, Conor" initials="BC" lastIdx="4" clrIdx="2">
    <p:extLst>
      <p:ext uri="{19B8F6BF-5375-455C-9EA6-DF929625EA0E}">
        <p15:presenceInfo xmlns:p15="http://schemas.microsoft.com/office/powerpoint/2012/main" userId="S::cbernstein@nma.org::e4043a09-b974-4346-990f-556c7e6f25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90"/>
    <a:srgbClr val="021D49"/>
    <a:srgbClr val="5481C1"/>
    <a:srgbClr val="54C25D"/>
    <a:srgbClr val="EBF4DE"/>
    <a:srgbClr val="E1F4DE"/>
    <a:srgbClr val="F3BDA8"/>
    <a:srgbClr val="E73439"/>
    <a:srgbClr val="E53338"/>
    <a:srgbClr val="D22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BE3B4-A42A-41BA-A64B-E854FFF7407A}" v="2" dt="2024-04-04T16:34:17.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8" autoAdjust="0"/>
    <p:restoredTop sz="84989" autoAdjust="0"/>
  </p:normalViewPr>
  <p:slideViewPr>
    <p:cSldViewPr snapToGrid="0">
      <p:cViewPr varScale="1">
        <p:scale>
          <a:sx n="94" d="100"/>
          <a:sy n="94" d="100"/>
        </p:scale>
        <p:origin x="1470" y="84"/>
      </p:cViewPr>
      <p:guideLst>
        <p:guide orient="horz" pos="3975"/>
        <p:guide orient="horz" pos="2159"/>
        <p:guide orient="horz" pos="352"/>
        <p:guide orient="horz" pos="1010"/>
        <p:guide orient="horz" pos="880"/>
        <p:guide pos="7347"/>
        <p:guide pos="2299"/>
        <p:guide pos="291"/>
        <p:guide orient="horz" pos="2327"/>
        <p:guide orient="horz" pos="1448"/>
        <p:guide orient="horz" pos="1065"/>
        <p:guide orient="horz" pos="4049"/>
        <p:guide orient="horz" pos="3967"/>
        <p:guide pos="7339"/>
        <p:guide pos="334"/>
        <p:guide orient="horz" pos="359"/>
        <p:guide orient="horz" pos="3887"/>
        <p:guide pos="3839"/>
        <p:guide pos="325"/>
      </p:guideLst>
    </p:cSldViewPr>
  </p:slideViewPr>
  <p:outlineViewPr>
    <p:cViewPr>
      <p:scale>
        <a:sx n="33" d="100"/>
        <a:sy n="33" d="100"/>
      </p:scale>
      <p:origin x="0" y="-1256"/>
    </p:cViewPr>
  </p:outlineViewPr>
  <p:notesTextViewPr>
    <p:cViewPr>
      <p:scale>
        <a:sx n="85" d="100"/>
        <a:sy n="85" d="100"/>
      </p:scale>
      <p:origin x="0" y="0"/>
    </p:cViewPr>
  </p:notesTextViewPr>
  <p:notesViewPr>
    <p:cSldViewPr snapToGrid="0">
      <p:cViewPr varScale="1">
        <p:scale>
          <a:sx n="68" d="100"/>
          <a:sy n="68" d="100"/>
        </p:scale>
        <p:origin x="34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398" tIns="46200" rIns="92398" bIns="46200"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398" tIns="46200" rIns="92398" bIns="46200" rtlCol="0"/>
          <a:lstStyle>
            <a:lvl1pPr algn="r">
              <a:defRPr sz="1200"/>
            </a:lvl1pPr>
          </a:lstStyle>
          <a:p>
            <a:fld id="{E19C278D-E281-4658-AB5E-40938EFB6581}" type="datetimeFigureOut">
              <a:rPr lang="en-US" smtClean="0"/>
              <a:t>4/4/2024</a:t>
            </a:fld>
            <a:endParaRPr lang="en-US"/>
          </a:p>
        </p:txBody>
      </p:sp>
      <p:sp>
        <p:nvSpPr>
          <p:cNvPr id="4" name="Slide Image Placeholder 3"/>
          <p:cNvSpPr>
            <a:spLocks noGrp="1" noRot="1" noChangeAspect="1"/>
          </p:cNvSpPr>
          <p:nvPr>
            <p:ph type="sldImg" idx="2"/>
          </p:nvPr>
        </p:nvSpPr>
        <p:spPr>
          <a:xfrm>
            <a:off x="652463" y="1162050"/>
            <a:ext cx="5576887" cy="3136900"/>
          </a:xfrm>
          <a:prstGeom prst="rect">
            <a:avLst/>
          </a:prstGeom>
          <a:noFill/>
          <a:ln w="12700">
            <a:solidFill>
              <a:prstClr val="black"/>
            </a:solidFill>
          </a:ln>
        </p:spPr>
        <p:txBody>
          <a:bodyPr vert="horz" lIns="92398" tIns="46200" rIns="92398" bIns="46200" rtlCol="0" anchor="ctr"/>
          <a:lstStyle/>
          <a:p>
            <a:endParaRPr lang="en-US"/>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2398" tIns="46200" rIns="92398" bIns="462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2398" tIns="46200" rIns="92398" bIns="4620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2398" tIns="46200" rIns="92398" bIns="46200" rtlCol="0" anchor="b"/>
          <a:lstStyle>
            <a:lvl1pPr algn="r">
              <a:defRPr sz="1200"/>
            </a:lvl1pPr>
          </a:lstStyle>
          <a:p>
            <a:fld id="{C2839342-7B69-486E-ADA9-A92403BBE980}" type="slidenum">
              <a:rPr lang="en-US" smtClean="0"/>
              <a:t>‹#›</a:t>
            </a:fld>
            <a:endParaRPr lang="en-US"/>
          </a:p>
        </p:txBody>
      </p:sp>
    </p:spTree>
    <p:extLst>
      <p:ext uri="{BB962C8B-B14F-4D97-AF65-F5344CB8AC3E}">
        <p14:creationId xmlns:p14="http://schemas.microsoft.com/office/powerpoint/2010/main" val="362787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bp.com/en/global/corporate/energy-economics/statistical-review-of-world-energy.html" TargetMode="External"/><Relationship Id="rId3" Type="http://schemas.openxmlformats.org/officeDocument/2006/relationships/hyperlink" Target="https://www.atlanticcouncil.org/in-depth-research-reports/report/the-role-of-minerals-in-us-transportation-electrification-goals/" TargetMode="External"/><Relationship Id="rId7" Type="http://schemas.openxmlformats.org/officeDocument/2006/relationships/hyperlink" Target="https://www.eia.gov/coal/annual/pdf/table15.pd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eia.gov/totalenergy/data/monthly/" TargetMode="External"/><Relationship Id="rId5" Type="http://schemas.openxmlformats.org/officeDocument/2006/relationships/hyperlink" Target="https://www.iea.org/reports/the-role-of-critical-minerals-in-clean-energy-transitions" TargetMode="External"/><Relationship Id="rId4" Type="http://schemas.openxmlformats.org/officeDocument/2006/relationships/hyperlink" Target="http://www.eia.gov/totalenergy/data/monthly/pdf/sec7_5.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minerals.usgs.gov/minerals/pubs/commodity/copper/mcs-2022-copper.pdf"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worldsteel.org/publications/fact-sheets/content/00/text_files/file0/document/fact_raw%20materials_2014.pdf" TargetMode="External"/><Relationship Id="rId5" Type="http://schemas.openxmlformats.org/officeDocument/2006/relationships/hyperlink" Target="https://mineralsmakelife.org/resources/minerals-rebuilding-america/" TargetMode="External"/><Relationship Id="rId4" Type="http://schemas.openxmlformats.org/officeDocument/2006/relationships/hyperlink" Target="https://pubs.usgs.gov/fs/2006/3127/2006-3127.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sha.gov/data-reports/statistic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nstituteforenergyresearch.org/studies/the-facts-about-air-quality-and-coal-fired-power-plant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osmre.gov/programs.shtm" TargetMode="External"/><Relationship Id="rId4" Type="http://schemas.openxmlformats.org/officeDocument/2006/relationships/hyperlink" Target="http://www.osmre.gov/resources/annualReports.sht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ls.gov/ce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39342-7B69-486E-ADA9-A92403BBE980}" type="slidenum">
              <a:rPr lang="en-US" smtClean="0"/>
              <a:t>1</a:t>
            </a:fld>
            <a:endParaRPr lang="en-US"/>
          </a:p>
        </p:txBody>
      </p:sp>
    </p:spTree>
    <p:extLst>
      <p:ext uri="{BB962C8B-B14F-4D97-AF65-F5344CB8AC3E}">
        <p14:creationId xmlns:p14="http://schemas.microsoft.com/office/powerpoint/2010/main" val="326944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chemeClr val="tx1">
                    <a:lumMod val="65000"/>
                    <a:lumOff val="35000"/>
                  </a:schemeClr>
                </a:solidFill>
                <a:latin typeface="Arial"/>
                <a:cs typeface="Arial"/>
              </a:rPr>
              <a:t>1</a:t>
            </a:r>
            <a:r>
              <a:rPr lang="en-US" dirty="0">
                <a:solidFill>
                  <a:schemeClr val="tx1">
                    <a:lumMod val="65000"/>
                    <a:lumOff val="35000"/>
                  </a:schemeClr>
                </a:solidFill>
                <a:latin typeface="Arial"/>
                <a:cs typeface="Arial"/>
              </a:rPr>
              <a:t> CSIS analysis</a:t>
            </a:r>
          </a:p>
          <a:p>
            <a:r>
              <a:rPr lang="en-US" baseline="30000" dirty="0">
                <a:solidFill>
                  <a:schemeClr val="tx1">
                    <a:lumMod val="65000"/>
                    <a:lumOff val="35000"/>
                  </a:schemeClr>
                </a:solidFill>
                <a:latin typeface="Arial"/>
                <a:cs typeface="Arial"/>
              </a:rPr>
              <a:t>2</a:t>
            </a:r>
            <a:r>
              <a:rPr lang="en-US" dirty="0">
                <a:solidFill>
                  <a:schemeClr val="tx1">
                    <a:lumMod val="65000"/>
                    <a:lumOff val="35000"/>
                  </a:schemeClr>
                </a:solidFill>
                <a:latin typeface="Arial"/>
                <a:cs typeface="Arial"/>
              </a:rPr>
              <a:t> IEA analysis</a:t>
            </a:r>
            <a:endParaRPr lang="en-US" baseline="30000" dirty="0">
              <a:solidFill>
                <a:schemeClr val="tx1">
                  <a:lumMod val="65000"/>
                  <a:lumOff val="3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3</a:t>
            </a:r>
            <a:r>
              <a:rPr lang="en-US" dirty="0">
                <a:solidFill>
                  <a:schemeClr val="tx1">
                    <a:lumMod val="65000"/>
                    <a:lumOff val="35000"/>
                  </a:schemeClr>
                </a:solidFill>
                <a:latin typeface="Arial"/>
                <a:cs typeface="Arial"/>
              </a:rPr>
              <a:t> </a:t>
            </a:r>
            <a:r>
              <a:rPr lang="it-IT" dirty="0">
                <a:solidFill>
                  <a:schemeClr val="tx1">
                    <a:lumMod val="65000"/>
                    <a:lumOff val="35000"/>
                  </a:schemeClr>
                </a:solidFill>
                <a:latin typeface="Arial"/>
                <a:cs typeface="Arial"/>
              </a:rPr>
              <a:t>https://www.reuters.com/markets/commodities/global-demand-lithium-batteries-leap-five-fold-by-2030-li-bridge-2023-02-15/</a:t>
            </a:r>
            <a:endParaRPr lang="en-US" dirty="0">
              <a:solidFill>
                <a:schemeClr val="tx1">
                  <a:lumMod val="65000"/>
                  <a:lumOff val="3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4</a:t>
            </a:r>
            <a:r>
              <a:rPr lang="en-US" dirty="0">
                <a:solidFill>
                  <a:schemeClr val="tx1">
                    <a:lumMod val="65000"/>
                    <a:lumOff val="35000"/>
                  </a:schemeClr>
                </a:solidFill>
                <a:latin typeface="Arial"/>
                <a:cs typeface="Arial"/>
              </a:rPr>
              <a:t> https://interestingengineering.com/how-much-gold-is-in-your-computer-and-how-efficient-it-is-to-reclaim-it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5</a:t>
            </a:r>
            <a:r>
              <a:rPr lang="en-US" dirty="0">
                <a:solidFill>
                  <a:schemeClr val="tx1">
                    <a:lumMod val="65000"/>
                    <a:lumOff val="35000"/>
                  </a:schemeClr>
                </a:solidFill>
                <a:latin typeface="Arial"/>
                <a:cs typeface="Arial"/>
              </a:rPr>
              <a:t> World Silver Institute, Silver Survey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6</a:t>
            </a:r>
            <a:r>
              <a:rPr lang="en-US" dirty="0">
                <a:solidFill>
                  <a:schemeClr val="tx1">
                    <a:lumMod val="65000"/>
                    <a:lumOff val="35000"/>
                  </a:schemeClr>
                </a:solidFill>
                <a:latin typeface="Arial"/>
                <a:cs typeface="Arial"/>
              </a:rPr>
              <a:t> Global CCS Institute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7</a:t>
            </a:r>
            <a:r>
              <a:rPr lang="en-US" dirty="0">
                <a:solidFill>
                  <a:schemeClr val="tx1">
                    <a:lumMod val="65000"/>
                    <a:lumOff val="35000"/>
                  </a:schemeClr>
                </a:solidFill>
                <a:latin typeface="Arial"/>
                <a:cs typeface="Arial"/>
              </a:rPr>
              <a:t> Copper Development Association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8</a:t>
            </a:r>
            <a:r>
              <a:rPr lang="en-US" dirty="0">
                <a:solidFill>
                  <a:schemeClr val="tx1">
                    <a:lumMod val="65000"/>
                    <a:lumOff val="35000"/>
                  </a:schemeClr>
                </a:solidFill>
                <a:latin typeface="Arial"/>
                <a:cs typeface="Arial"/>
              </a:rPr>
              <a:t> Benchmark Minerals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a:solidFill>
                <a:schemeClr val="tx1">
                  <a:lumMod val="65000"/>
                  <a:lumOff val="35000"/>
                </a:schemeClr>
              </a:solidFill>
              <a:latin typeface="Arial"/>
              <a:cs typeface="Arial"/>
            </a:endParaRPr>
          </a:p>
          <a:p>
            <a:r>
              <a:rPr lang="en-US" dirty="0">
                <a:solidFill>
                  <a:schemeClr val="tx1">
                    <a:lumMod val="65000"/>
                    <a:lumOff val="35000"/>
                  </a:schemeClr>
                </a:solidFill>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16</a:t>
            </a:fld>
            <a:endParaRPr lang="en-US"/>
          </a:p>
        </p:txBody>
      </p:sp>
    </p:spTree>
    <p:extLst>
      <p:ext uri="{BB962C8B-B14F-4D97-AF65-F5344CB8AC3E}">
        <p14:creationId xmlns:p14="http://schemas.microsoft.com/office/powerpoint/2010/main" val="317970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rgbClr val="595959"/>
                </a:solidFill>
                <a:latin typeface="Arial"/>
                <a:cs typeface="Arial"/>
              </a:rPr>
              <a:t>1</a:t>
            </a:r>
            <a:r>
              <a:rPr lang="en-US" dirty="0">
                <a:solidFill>
                  <a:srgbClr val="595959"/>
                </a:solidFill>
                <a:latin typeface="Arial"/>
                <a:cs typeface="Arial"/>
              </a:rPr>
              <a:t> Based on Mine Safety &amp; Health Administration (MSHA) 2023 preliminary employment data and 2018 IMPLAN economic multipliers and includes those involved in the transportation of coal and minerals, and support activities. </a:t>
            </a:r>
          </a:p>
          <a:p>
            <a:r>
              <a:rPr lang="en-US" baseline="30000" dirty="0">
                <a:solidFill>
                  <a:srgbClr val="595959"/>
                </a:solidFill>
                <a:latin typeface="Arial"/>
                <a:cs typeface="Arial"/>
              </a:rPr>
              <a:t>2</a:t>
            </a:r>
            <a:r>
              <a:rPr lang="en-US" dirty="0">
                <a:solidFill>
                  <a:srgbClr val="595959"/>
                </a:solidFill>
                <a:latin typeface="Arial"/>
                <a:cs typeface="Arial"/>
              </a:rPr>
              <a:t> Based on Mine Safety &amp; Health Administration (MSHA) 2023 employment data and 2018 IMPLAN economic multipliers.</a:t>
            </a:r>
          </a:p>
          <a:p>
            <a:r>
              <a:rPr lang="en-US" baseline="30000" dirty="0">
                <a:solidFill>
                  <a:srgbClr val="595959"/>
                </a:solidFill>
                <a:latin typeface="Arial"/>
                <a:cs typeface="Arial"/>
              </a:rPr>
              <a:t>3</a:t>
            </a:r>
            <a:r>
              <a:rPr lang="en-US" dirty="0">
                <a:solidFill>
                  <a:srgbClr val="595959"/>
                </a:solidFill>
                <a:latin typeface="Arial"/>
                <a:cs typeface="Arial"/>
              </a:rPr>
              <a:t> Economic Contributions of Mining, http://nma.org/pdf/fact_sheets/ecm.pdf </a:t>
            </a:r>
          </a:p>
          <a:p>
            <a:r>
              <a:rPr lang="en-US" baseline="30000" dirty="0">
                <a:solidFill>
                  <a:srgbClr val="595959"/>
                </a:solidFill>
                <a:latin typeface="Arial"/>
                <a:cs typeface="Arial"/>
              </a:rPr>
              <a:t>4</a:t>
            </a:r>
            <a:r>
              <a:rPr lang="en-US" dirty="0">
                <a:solidFill>
                  <a:srgbClr val="595959"/>
                </a:solidFill>
                <a:latin typeface="Arial"/>
                <a:cs typeface="Arial"/>
              </a:rPr>
              <a:t> Ibid.</a:t>
            </a:r>
          </a:p>
          <a:p>
            <a:pPr defTabSz="923984">
              <a:defRPr/>
            </a:pPr>
            <a:r>
              <a:rPr lang="en-US" baseline="30000" dirty="0">
                <a:solidFill>
                  <a:srgbClr val="595959"/>
                </a:solidFill>
                <a:latin typeface="Arial"/>
                <a:cs typeface="Arial"/>
              </a:rPr>
              <a:t>5</a:t>
            </a:r>
            <a:r>
              <a:rPr lang="en-US" dirty="0">
                <a:solidFill>
                  <a:srgbClr val="595959"/>
                </a:solidFill>
                <a:latin typeface="Arial"/>
                <a:cs typeface="Arial"/>
              </a:rPr>
              <a:t> Ibid.</a:t>
            </a:r>
          </a:p>
          <a:p>
            <a:endParaRPr lang="en-US" dirty="0">
              <a:solidFill>
                <a:srgbClr val="595959"/>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17</a:t>
            </a:fld>
            <a:endParaRPr lang="en-US"/>
          </a:p>
        </p:txBody>
      </p:sp>
    </p:spTree>
    <p:extLst>
      <p:ext uri="{BB962C8B-B14F-4D97-AF65-F5344CB8AC3E}">
        <p14:creationId xmlns:p14="http://schemas.microsoft.com/office/powerpoint/2010/main" val="91989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18</a:t>
            </a:fld>
            <a:endParaRPr lang="en-US"/>
          </a:p>
        </p:txBody>
      </p:sp>
    </p:spTree>
    <p:extLst>
      <p:ext uri="{BB962C8B-B14F-4D97-AF65-F5344CB8AC3E}">
        <p14:creationId xmlns:p14="http://schemas.microsoft.com/office/powerpoint/2010/main" val="413241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chemeClr val="tx1">
                    <a:lumMod val="65000"/>
                    <a:lumOff val="35000"/>
                  </a:schemeClr>
                </a:solidFill>
                <a:latin typeface="Arial"/>
                <a:cs typeface="Arial"/>
              </a:rPr>
              <a:t>1</a:t>
            </a:r>
            <a:r>
              <a:rPr lang="en-US" dirty="0">
                <a:solidFill>
                  <a:schemeClr val="tx1">
                    <a:lumMod val="65000"/>
                    <a:lumOff val="35000"/>
                  </a:schemeClr>
                </a:solidFill>
                <a:latin typeface="Arial"/>
                <a:cs typeface="Arial"/>
              </a:rPr>
              <a:t> Atlantic Council report, </a:t>
            </a:r>
            <a:r>
              <a:rPr lang="en-US" sz="1700" dirty="0">
                <a:solidFill>
                  <a:srgbClr val="AA3F00"/>
                </a:solidFill>
                <a:latin typeface="Minion Pro"/>
              </a:rPr>
              <a:t>The Role of Minerals in U.S. Transportation Electrification Goals, </a:t>
            </a:r>
            <a:r>
              <a:rPr lang="en-US" sz="2700" dirty="0">
                <a:hlinkClick r:id="rId3"/>
              </a:rPr>
              <a:t>The role of minerals in US transportation electrification goals - Atlantic Council</a:t>
            </a:r>
            <a:endParaRPr lang="en-US" sz="1700" dirty="0">
              <a:solidFill>
                <a:srgbClr val="AA3F00"/>
              </a:solidFill>
              <a:latin typeface="Minion Pro"/>
            </a:endParaRPr>
          </a:p>
          <a:p>
            <a:r>
              <a:rPr lang="en-US" baseline="30000" dirty="0">
                <a:solidFill>
                  <a:schemeClr val="tx1">
                    <a:lumMod val="65000"/>
                    <a:lumOff val="35000"/>
                  </a:schemeClr>
                </a:solidFill>
                <a:latin typeface="Arial"/>
                <a:cs typeface="Arial"/>
              </a:rPr>
              <a:t>2</a:t>
            </a:r>
            <a:r>
              <a:rPr lang="en-US" dirty="0">
                <a:solidFill>
                  <a:schemeClr val="tx1">
                    <a:lumMod val="65000"/>
                    <a:lumOff val="35000"/>
                  </a:schemeClr>
                </a:solidFill>
                <a:latin typeface="Arial"/>
                <a:cs typeface="Arial"/>
              </a:rPr>
              <a:t> Energy Information Administration, </a:t>
            </a:r>
            <a:r>
              <a:rPr lang="en-US" dirty="0">
                <a:solidFill>
                  <a:schemeClr val="tx1">
                    <a:lumMod val="65000"/>
                    <a:lumOff val="35000"/>
                  </a:schemeClr>
                </a:solidFill>
                <a:latin typeface="Arial"/>
                <a:cs typeface="Arial"/>
                <a:hlinkClick r:id="rId4"/>
              </a:rPr>
              <a:t>http://www.eia.gov/totalenergy/data/monthly/pdf/sec7_5.pdf</a:t>
            </a:r>
            <a:endParaRPr lang="en-US" dirty="0">
              <a:solidFill>
                <a:schemeClr val="tx1">
                  <a:lumMod val="65000"/>
                  <a:lumOff val="35000"/>
                </a:schemeClr>
              </a:solidFill>
              <a:latin typeface="Arial"/>
              <a:cs typeface="Arial"/>
            </a:endParaRPr>
          </a:p>
          <a:p>
            <a:r>
              <a:rPr lang="en-US" baseline="30000" dirty="0">
                <a:solidFill>
                  <a:schemeClr val="tx1">
                    <a:lumMod val="65000"/>
                    <a:lumOff val="35000"/>
                  </a:schemeClr>
                </a:solidFill>
                <a:latin typeface="Arial"/>
                <a:cs typeface="Arial"/>
              </a:rPr>
              <a:t>3</a:t>
            </a:r>
            <a:r>
              <a:rPr lang="en-US" dirty="0">
                <a:solidFill>
                  <a:schemeClr val="tx1">
                    <a:lumMod val="65000"/>
                    <a:lumOff val="35000"/>
                  </a:schemeClr>
                </a:solidFill>
                <a:latin typeface="Arial"/>
                <a:cs typeface="Arial"/>
              </a:rPr>
              <a:t> Energy Information Administration, </a:t>
            </a:r>
            <a:r>
              <a:rPr lang="en-US" dirty="0">
                <a:solidFill>
                  <a:schemeClr val="tx1">
                    <a:lumMod val="65000"/>
                    <a:lumOff val="35000"/>
                  </a:schemeClr>
                </a:solidFill>
                <a:latin typeface="Arial"/>
                <a:cs typeface="Arial"/>
                <a:hlinkClick r:id="rId4"/>
              </a:rPr>
              <a:t>http://www.eia.gov/totalenergy/data/monthly/pdf/sec7_5.pdf</a:t>
            </a:r>
            <a:endParaRPr lang="en-US" dirty="0">
              <a:solidFill>
                <a:schemeClr val="tx1">
                  <a:lumMod val="65000"/>
                  <a:lumOff val="35000"/>
                </a:schemeClr>
              </a:solidFill>
              <a:latin typeface="Arial"/>
              <a:cs typeface="Arial"/>
            </a:endParaRPr>
          </a:p>
          <a:p>
            <a:r>
              <a:rPr lang="en-US" baseline="30000" dirty="0">
                <a:solidFill>
                  <a:schemeClr val="tx1">
                    <a:lumMod val="65000"/>
                    <a:lumOff val="35000"/>
                  </a:schemeClr>
                </a:solidFill>
                <a:latin typeface="Arial"/>
                <a:cs typeface="Arial"/>
              </a:rPr>
              <a:t>4</a:t>
            </a:r>
            <a:r>
              <a:rPr lang="en-US" dirty="0">
                <a:solidFill>
                  <a:schemeClr val="tx1">
                    <a:lumMod val="65000"/>
                    <a:lumOff val="35000"/>
                  </a:schemeClr>
                </a:solidFill>
                <a:latin typeface="Arial"/>
                <a:cs typeface="Arial"/>
              </a:rPr>
              <a:t> IEA, </a:t>
            </a:r>
            <a:r>
              <a:rPr lang="en-US" sz="1900" dirty="0">
                <a:hlinkClick r:id="rId5"/>
              </a:rPr>
              <a:t>The Role of Critical Minerals in Clean Energy Transitions – Analysis - IEA</a:t>
            </a:r>
            <a:r>
              <a:rPr lang="en-US" dirty="0">
                <a:solidFill>
                  <a:schemeClr val="tx1">
                    <a:lumMod val="65000"/>
                    <a:lumOff val="35000"/>
                  </a:schemeClr>
                </a:solidFill>
                <a:latin typeface="Arial"/>
                <a:cs typeface="Arial"/>
              </a:rPr>
              <a:t>. </a:t>
            </a:r>
          </a:p>
          <a:p>
            <a:pPr defTabSz="874075"/>
            <a:r>
              <a:rPr lang="en-US" sz="1300" baseline="30000" dirty="0">
                <a:solidFill>
                  <a:schemeClr val="tx1">
                    <a:lumMod val="65000"/>
                    <a:lumOff val="35000"/>
                  </a:schemeClr>
                </a:solidFill>
                <a:latin typeface="Arial"/>
                <a:cs typeface="Arial"/>
              </a:rPr>
              <a:t>5</a:t>
            </a:r>
            <a:r>
              <a:rPr lang="en-US" sz="1300" dirty="0">
                <a:solidFill>
                  <a:schemeClr val="tx1">
                    <a:lumMod val="65000"/>
                    <a:lumOff val="35000"/>
                  </a:schemeClr>
                </a:solidFill>
                <a:latin typeface="Arial"/>
                <a:cs typeface="Arial"/>
              </a:rPr>
              <a:t> Energy Information Administration, calculated using: </a:t>
            </a:r>
            <a:r>
              <a:rPr lang="en-US" sz="1900" dirty="0">
                <a:hlinkClick r:id="rId6"/>
              </a:rPr>
              <a:t>Total Energy Monthly Data - U.S. Energy Information Administration (EIA)</a:t>
            </a:r>
            <a:r>
              <a:rPr lang="en-US" sz="1900" dirty="0"/>
              <a:t>; </a:t>
            </a:r>
            <a:r>
              <a:rPr lang="en-US" sz="1900" dirty="0">
                <a:hlinkClick r:id="rId6"/>
              </a:rPr>
              <a:t>Total Energy Monthly Data - U.S. Energy Information Administration (EIA)</a:t>
            </a:r>
            <a:r>
              <a:rPr lang="en-US" sz="1900" dirty="0"/>
              <a:t>; ACR - </a:t>
            </a:r>
            <a:r>
              <a:rPr lang="en-US" sz="1900" dirty="0">
                <a:hlinkClick r:id="rId7"/>
              </a:rPr>
              <a:t>table15.pdf (eia.gov)</a:t>
            </a:r>
            <a:endParaRPr lang="en-US" sz="1300" dirty="0">
              <a:solidFill>
                <a:schemeClr val="tx1">
                  <a:lumMod val="65000"/>
                  <a:lumOff val="35000"/>
                </a:schemeClr>
              </a:solidFill>
              <a:latin typeface="Arial"/>
              <a:cs typeface="Arial"/>
            </a:endParaRPr>
          </a:p>
          <a:p>
            <a:r>
              <a:rPr lang="en-US" baseline="30000" dirty="0">
                <a:solidFill>
                  <a:schemeClr val="tx1">
                    <a:lumMod val="65000"/>
                    <a:lumOff val="35000"/>
                  </a:schemeClr>
                </a:solidFill>
                <a:latin typeface="Arial"/>
                <a:cs typeface="Arial"/>
              </a:rPr>
              <a:t>6</a:t>
            </a:r>
            <a:r>
              <a:rPr lang="en-US" dirty="0">
                <a:solidFill>
                  <a:schemeClr val="tx1">
                    <a:lumMod val="65000"/>
                    <a:lumOff val="35000"/>
                  </a:schemeClr>
                </a:solidFill>
                <a:latin typeface="Arial"/>
                <a:cs typeface="Arial"/>
              </a:rPr>
              <a:t> BP Statistical Review of World Energy June 2021, </a:t>
            </a:r>
            <a:r>
              <a:rPr lang="en-US" dirty="0">
                <a:solidFill>
                  <a:schemeClr val="tx1">
                    <a:lumMod val="65000"/>
                    <a:lumOff val="35000"/>
                  </a:schemeClr>
                </a:solidFill>
                <a:latin typeface="Arial"/>
                <a:cs typeface="Arial"/>
                <a:hlinkClick r:id="rId8"/>
              </a:rPr>
              <a:t>http://www.bp.com/en/global/corporate/energy-economics/statistical-review-of-world-energy.html</a:t>
            </a:r>
            <a:endParaRPr lang="en-US" dirty="0">
              <a:solidFill>
                <a:schemeClr val="tx1">
                  <a:lumMod val="65000"/>
                  <a:lumOff val="35000"/>
                </a:schemeClr>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19</a:t>
            </a:fld>
            <a:endParaRPr lang="en-US"/>
          </a:p>
        </p:txBody>
      </p:sp>
    </p:spTree>
    <p:extLst>
      <p:ext uri="{BB962C8B-B14F-4D97-AF65-F5344CB8AC3E}">
        <p14:creationId xmlns:p14="http://schemas.microsoft.com/office/powerpoint/2010/main" val="86344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20</a:t>
            </a:fld>
            <a:endParaRPr lang="en-US"/>
          </a:p>
        </p:txBody>
      </p:sp>
    </p:spTree>
    <p:extLst>
      <p:ext uri="{BB962C8B-B14F-4D97-AF65-F5344CB8AC3E}">
        <p14:creationId xmlns:p14="http://schemas.microsoft.com/office/powerpoint/2010/main" val="2204883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21</a:t>
            </a:fld>
            <a:endParaRPr lang="en-US"/>
          </a:p>
        </p:txBody>
      </p:sp>
    </p:spTree>
    <p:extLst>
      <p:ext uri="{BB962C8B-B14F-4D97-AF65-F5344CB8AC3E}">
        <p14:creationId xmlns:p14="http://schemas.microsoft.com/office/powerpoint/2010/main" val="121777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839342-7B69-486E-ADA9-A92403BBE980}" type="slidenum">
              <a:rPr lang="en-US" smtClean="0"/>
              <a:t>22</a:t>
            </a:fld>
            <a:endParaRPr lang="en-US"/>
          </a:p>
        </p:txBody>
      </p:sp>
    </p:spTree>
    <p:extLst>
      <p:ext uri="{BB962C8B-B14F-4D97-AF65-F5344CB8AC3E}">
        <p14:creationId xmlns:p14="http://schemas.microsoft.com/office/powerpoint/2010/main" val="758031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839342-7B69-486E-ADA9-A92403BBE980}" type="slidenum">
              <a:rPr lang="en-US" smtClean="0"/>
              <a:t>23</a:t>
            </a:fld>
            <a:endParaRPr lang="en-US"/>
          </a:p>
        </p:txBody>
      </p:sp>
    </p:spTree>
    <p:extLst>
      <p:ext uri="{BB962C8B-B14F-4D97-AF65-F5344CB8AC3E}">
        <p14:creationId xmlns:p14="http://schemas.microsoft.com/office/powerpoint/2010/main" val="83826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rgbClr val="595959"/>
                </a:solidFill>
                <a:latin typeface="Arial"/>
                <a:cs typeface="Arial"/>
              </a:rPr>
              <a:t>1</a:t>
            </a:r>
            <a:r>
              <a:rPr lang="en-US" dirty="0">
                <a:solidFill>
                  <a:srgbClr val="595959"/>
                </a:solidFill>
                <a:latin typeface="Arial"/>
                <a:cs typeface="Arial"/>
              </a:rPr>
              <a:t> USGS, </a:t>
            </a:r>
            <a:r>
              <a:rPr lang="en-US" u="sng" dirty="0">
                <a:solidFill>
                  <a:srgbClr val="595959"/>
                </a:solidFill>
                <a:latin typeface="Arial"/>
                <a:cs typeface="Arial"/>
                <a:hlinkClick r:id="rId3"/>
              </a:rPr>
              <a:t>http://minerals.usgs.gov/minerals/pubs/commodity/copper/mcs-2022-copper.pdf</a:t>
            </a:r>
            <a:endParaRPr lang="en-US" dirty="0">
              <a:solidFill>
                <a:srgbClr val="595959"/>
              </a:solidFill>
              <a:latin typeface="Arial"/>
              <a:cs typeface="Arial"/>
            </a:endParaRPr>
          </a:p>
          <a:p>
            <a:pPr defTabSz="923984">
              <a:defRPr/>
            </a:pPr>
            <a:r>
              <a:rPr lang="en-US" baseline="30000" dirty="0">
                <a:solidFill>
                  <a:srgbClr val="595959"/>
                </a:solidFill>
                <a:latin typeface="Arial"/>
                <a:cs typeface="Arial"/>
              </a:rPr>
              <a:t>2</a:t>
            </a:r>
            <a:r>
              <a:rPr lang="en-US" dirty="0">
                <a:solidFill>
                  <a:srgbClr val="595959"/>
                </a:solidFill>
                <a:latin typeface="Arial"/>
                <a:cs typeface="Arial"/>
              </a:rPr>
              <a:t> USGS, </a:t>
            </a:r>
            <a:r>
              <a:rPr lang="en-US" u="sng" dirty="0">
                <a:solidFill>
                  <a:srgbClr val="595959"/>
                </a:solidFill>
                <a:latin typeface="Arial"/>
                <a:cs typeface="Arial"/>
                <a:hlinkClick r:id="rId4"/>
              </a:rPr>
              <a:t>https://pubs.usgs.gov/fs/2006/3127/2006-3127.pdf</a:t>
            </a:r>
            <a:r>
              <a:rPr lang="en-US" dirty="0">
                <a:solidFill>
                  <a:srgbClr val="595959"/>
                </a:solidFill>
                <a:latin typeface="Arial"/>
                <a:cs typeface="Arial"/>
              </a:rPr>
              <a:t> </a:t>
            </a:r>
          </a:p>
          <a:p>
            <a:pPr defTabSz="923984">
              <a:defRPr/>
            </a:pPr>
            <a:r>
              <a:rPr lang="en-US" baseline="30000" dirty="0">
                <a:solidFill>
                  <a:srgbClr val="595959"/>
                </a:solidFill>
                <a:latin typeface="Arial"/>
                <a:cs typeface="Arial"/>
              </a:rPr>
              <a:t>3</a:t>
            </a:r>
            <a:r>
              <a:rPr lang="en-US" dirty="0">
                <a:solidFill>
                  <a:srgbClr val="595959"/>
                </a:solidFill>
                <a:latin typeface="Arial"/>
                <a:cs typeface="Arial"/>
              </a:rPr>
              <a:t> Copper Development Association website.</a:t>
            </a:r>
          </a:p>
          <a:p>
            <a:pPr defTabSz="923984">
              <a:defRPr/>
            </a:pPr>
            <a:r>
              <a:rPr lang="en-US" baseline="30000" dirty="0">
                <a:solidFill>
                  <a:srgbClr val="595959"/>
                </a:solidFill>
                <a:latin typeface="Arial"/>
                <a:cs typeface="Arial"/>
              </a:rPr>
              <a:t>4</a:t>
            </a:r>
            <a:r>
              <a:rPr lang="en-US" dirty="0">
                <a:solidFill>
                  <a:srgbClr val="595959"/>
                </a:solidFill>
                <a:latin typeface="Arial"/>
                <a:cs typeface="Arial"/>
              </a:rPr>
              <a:t> Minerals Make Life, </a:t>
            </a:r>
            <a:r>
              <a:rPr lang="en-US" u="sng" dirty="0">
                <a:solidFill>
                  <a:srgbClr val="595959"/>
                </a:solidFill>
                <a:latin typeface="Arial"/>
                <a:cs typeface="Arial"/>
                <a:hlinkClick r:id="rId5"/>
              </a:rPr>
              <a:t>https://mineralsmakelife.org/resources/minerals-rebuilding-america/</a:t>
            </a:r>
            <a:endParaRPr lang="en-US" u="sng" dirty="0">
              <a:solidFill>
                <a:srgbClr val="595959"/>
              </a:solidFill>
              <a:latin typeface="Arial"/>
              <a:cs typeface="Arial"/>
            </a:endParaRPr>
          </a:p>
          <a:p>
            <a:r>
              <a:rPr lang="en-US" baseline="30000" dirty="0">
                <a:solidFill>
                  <a:srgbClr val="595959"/>
                </a:solidFill>
                <a:latin typeface="Arial"/>
                <a:cs typeface="Arial"/>
              </a:rPr>
              <a:t>5</a:t>
            </a:r>
            <a:r>
              <a:rPr lang="en-US" dirty="0">
                <a:solidFill>
                  <a:srgbClr val="595959"/>
                </a:solidFill>
                <a:latin typeface="Arial"/>
                <a:cs typeface="Arial"/>
              </a:rPr>
              <a:t> World Steel Association, </a:t>
            </a:r>
            <a:r>
              <a:rPr lang="en-US" u="sng" dirty="0">
                <a:solidFill>
                  <a:srgbClr val="595959"/>
                </a:solidFill>
                <a:latin typeface="Arial"/>
                <a:cs typeface="Arial"/>
                <a:hlinkClick r:id="rId6"/>
              </a:rPr>
              <a:t>https://www.worldsteel.org/publications/fact-sheets/content/00/text_files/file0/document/fact_raw%20materials_2014.pdf</a:t>
            </a:r>
            <a:r>
              <a:rPr lang="en-US" dirty="0">
                <a:solidFill>
                  <a:srgbClr val="595959"/>
                </a:solidFill>
                <a:latin typeface="Arial"/>
                <a:cs typeface="Arial"/>
              </a:rPr>
              <a:t> </a:t>
            </a:r>
          </a:p>
          <a:p>
            <a:r>
              <a:rPr lang="en-US" baseline="30000" dirty="0">
                <a:solidFill>
                  <a:srgbClr val="595959"/>
                </a:solidFill>
                <a:latin typeface="Arial"/>
                <a:cs typeface="Arial"/>
              </a:rPr>
              <a:t>6</a:t>
            </a:r>
            <a:r>
              <a:rPr lang="en-US" dirty="0">
                <a:solidFill>
                  <a:srgbClr val="595959"/>
                </a:solidFill>
                <a:latin typeface="Arial"/>
                <a:cs typeface="Arial"/>
              </a:rPr>
              <a:t> International Lead Zinc Study Group usage statistics.</a:t>
            </a:r>
          </a:p>
          <a:p>
            <a:r>
              <a:rPr lang="en-US" baseline="30000" dirty="0">
                <a:solidFill>
                  <a:srgbClr val="595959"/>
                </a:solidFill>
                <a:latin typeface="Arial"/>
                <a:cs typeface="Arial"/>
              </a:rPr>
              <a:t>7</a:t>
            </a:r>
            <a:r>
              <a:rPr lang="en-US" dirty="0">
                <a:solidFill>
                  <a:srgbClr val="595959"/>
                </a:solidFill>
                <a:latin typeface="Arial"/>
                <a:cs typeface="Arial"/>
              </a:rPr>
              <a:t> USGS, </a:t>
            </a:r>
            <a:r>
              <a:rPr lang="en-US" u="sng" dirty="0">
                <a:solidFill>
                  <a:srgbClr val="595959"/>
                </a:solidFill>
                <a:latin typeface="Arial"/>
                <a:cs typeface="Arial"/>
                <a:hlinkClick r:id="rId3"/>
              </a:rPr>
              <a:t>http://minerals.usgs.gov/minerals/pubs/commodity/copper/mcs-2024-copper.pdf</a:t>
            </a:r>
            <a:endParaRPr lang="en-US" dirty="0">
              <a:solidFill>
                <a:srgbClr val="595959"/>
              </a:solidFill>
              <a:latin typeface="Arial"/>
              <a:cs typeface="Arial"/>
            </a:endParaRPr>
          </a:p>
          <a:p>
            <a:pPr defTabSz="923984">
              <a:defRPr/>
            </a:pPr>
            <a:r>
              <a:rPr lang="en-US" dirty="0">
                <a:solidFill>
                  <a:srgbClr val="595959"/>
                </a:solidFill>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24</a:t>
            </a:fld>
            <a:endParaRPr lang="en-US"/>
          </a:p>
        </p:txBody>
      </p:sp>
    </p:spTree>
    <p:extLst>
      <p:ext uri="{BB962C8B-B14F-4D97-AF65-F5344CB8AC3E}">
        <p14:creationId xmlns:p14="http://schemas.microsoft.com/office/powerpoint/2010/main" val="296990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1</a:t>
            </a:r>
            <a:r>
              <a:rPr lang="en-US" dirty="0">
                <a:solidFill>
                  <a:schemeClr val="tx1">
                    <a:lumMod val="65000"/>
                    <a:lumOff val="35000"/>
                  </a:schemeClr>
                </a:solidFill>
                <a:latin typeface="Arial"/>
                <a:cs typeface="Arial"/>
              </a:rPr>
              <a:t> USGS, Mineral Commodity Summaries,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2</a:t>
            </a:r>
            <a:r>
              <a:rPr lang="en-US" dirty="0">
                <a:solidFill>
                  <a:schemeClr val="tx1">
                    <a:lumMod val="65000"/>
                    <a:lumOff val="35000"/>
                  </a:schemeClr>
                </a:solidFill>
                <a:latin typeface="Arial"/>
                <a:cs typeface="Arial"/>
              </a:rPr>
              <a:t> USGS, Mineral Commodity Summaries,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3</a:t>
            </a:r>
            <a:r>
              <a:rPr lang="en-US" dirty="0">
                <a:solidFill>
                  <a:schemeClr val="tx1">
                    <a:lumMod val="65000"/>
                    <a:lumOff val="35000"/>
                  </a:schemeClr>
                </a:solidFill>
                <a:latin typeface="Arial"/>
                <a:cs typeface="Arial"/>
              </a:rPr>
              <a:t> USGS, Mineral Commodity Summaries,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schemeClr val="tx1">
                    <a:lumMod val="65000"/>
                    <a:lumOff val="35000"/>
                  </a:schemeClr>
                </a:solidFill>
                <a:latin typeface="Arial"/>
                <a:cs typeface="Arial"/>
              </a:rPr>
              <a:t>4</a:t>
            </a:r>
            <a:r>
              <a:rPr lang="en-US" dirty="0">
                <a:solidFill>
                  <a:schemeClr val="tx1">
                    <a:lumMod val="65000"/>
                    <a:lumOff val="35000"/>
                  </a:schemeClr>
                </a:solidFill>
                <a:latin typeface="Arial"/>
                <a:cs typeface="Arial"/>
              </a:rPr>
              <a:t> USGS, Mineral Commodity Summaries,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65000"/>
                  <a:lumOff val="3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65000"/>
                  <a:lumOff val="3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65000"/>
                  <a:lumOff val="35000"/>
                </a:schemeClr>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25</a:t>
            </a:fld>
            <a:endParaRPr lang="en-US"/>
          </a:p>
        </p:txBody>
      </p:sp>
    </p:spTree>
    <p:extLst>
      <p:ext uri="{BB962C8B-B14F-4D97-AF65-F5344CB8AC3E}">
        <p14:creationId xmlns:p14="http://schemas.microsoft.com/office/powerpoint/2010/main" val="241013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a:t>
            </a:fld>
            <a:endParaRPr lang="en-US"/>
          </a:p>
        </p:txBody>
      </p:sp>
    </p:spTree>
    <p:extLst>
      <p:ext uri="{BB962C8B-B14F-4D97-AF65-F5344CB8AC3E}">
        <p14:creationId xmlns:p14="http://schemas.microsoft.com/office/powerpoint/2010/main" val="250686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595959"/>
              </a:solidFill>
              <a:latin typeface="Arial"/>
              <a:cs typeface="Arial"/>
            </a:endParaRPr>
          </a:p>
          <a:p>
            <a:r>
              <a:rPr lang="en-US" dirty="0">
                <a:solidFill>
                  <a:srgbClr val="595959"/>
                </a:solidFill>
                <a:latin typeface="Arial"/>
                <a:cs typeface="Arial"/>
              </a:rPr>
              <a:t>Mine Safety &amp; Health Administration, </a:t>
            </a:r>
            <a:r>
              <a:rPr lang="en-US" u="sng" dirty="0">
                <a:solidFill>
                  <a:srgbClr val="595959"/>
                </a:solidFill>
                <a:latin typeface="Arial"/>
                <a:cs typeface="Arial"/>
                <a:hlinkClick r:id="rId3"/>
              </a:rPr>
              <a:t>https://www.msha.gov/data-reports/statistics</a:t>
            </a:r>
            <a:endParaRPr lang="en-US" dirty="0">
              <a:solidFill>
                <a:srgbClr val="595959"/>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26</a:t>
            </a:fld>
            <a:endParaRPr lang="en-US"/>
          </a:p>
        </p:txBody>
      </p:sp>
    </p:spTree>
    <p:extLst>
      <p:ext uri="{BB962C8B-B14F-4D97-AF65-F5344CB8AC3E}">
        <p14:creationId xmlns:p14="http://schemas.microsoft.com/office/powerpoint/2010/main" val="128543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latin typeface="Arial"/>
                <a:cs typeface="Arial"/>
              </a:rPr>
              <a:t>1</a:t>
            </a:r>
            <a:r>
              <a:rPr lang="en-US" dirty="0">
                <a:latin typeface="Arial"/>
                <a:cs typeface="Arial"/>
              </a:rPr>
              <a:t> Institute for Energy Research (NETL 2009), </a:t>
            </a:r>
            <a:r>
              <a:rPr lang="en-US" u="sng" dirty="0">
                <a:latin typeface="Arial"/>
                <a:cs typeface="Arial"/>
                <a:hlinkClick r:id="rId3"/>
              </a:rPr>
              <a:t>http://instituteforenergyresearch.org/studies/the-facts-about-air-quality-and-coal-fired-power-plants/</a:t>
            </a:r>
            <a:endParaRPr lang="en-US" dirty="0">
              <a:latin typeface="Arial"/>
              <a:cs typeface="Arial"/>
            </a:endParaRPr>
          </a:p>
          <a:p>
            <a:r>
              <a:rPr lang="en-US" baseline="30000" dirty="0">
                <a:latin typeface="Arial"/>
                <a:cs typeface="Arial"/>
              </a:rPr>
              <a:t>2</a:t>
            </a:r>
            <a:r>
              <a:rPr lang="en-US" dirty="0">
                <a:latin typeface="Arial"/>
                <a:cs typeface="Arial"/>
              </a:rPr>
              <a:t> Office of Surface Mining Reclamation and Enforcement, </a:t>
            </a:r>
            <a:r>
              <a:rPr lang="en-US" u="sng" dirty="0">
                <a:latin typeface="Arial"/>
                <a:cs typeface="Arial"/>
                <a:hlinkClick r:id="rId4"/>
              </a:rPr>
              <a:t>http://www.osmre.gov/resources/annualReports.shtm</a:t>
            </a:r>
            <a:endParaRPr lang="en-US" dirty="0">
              <a:latin typeface="Arial"/>
              <a:cs typeface="Arial"/>
            </a:endParaRPr>
          </a:p>
          <a:p>
            <a:r>
              <a:rPr lang="en-US" baseline="30000" dirty="0">
                <a:latin typeface="Arial"/>
                <a:cs typeface="Arial"/>
              </a:rPr>
              <a:t>3</a:t>
            </a:r>
            <a:r>
              <a:rPr lang="en-US" dirty="0">
                <a:latin typeface="Arial"/>
                <a:cs typeface="Arial"/>
              </a:rPr>
              <a:t> Office of Surface Mining Reclamation and Enforcement, </a:t>
            </a:r>
            <a:r>
              <a:rPr lang="en-US" u="sng" dirty="0">
                <a:latin typeface="Arial"/>
                <a:cs typeface="Arial"/>
                <a:hlinkClick r:id="rId5"/>
              </a:rPr>
              <a:t>http://www.osmre.gov/programs.shtm</a:t>
            </a:r>
            <a:endParaRPr lang="en-US" dirty="0">
              <a:latin typeface="Arial"/>
              <a:cs typeface="Arial"/>
            </a:endParaRPr>
          </a:p>
          <a:p>
            <a:r>
              <a:rPr lang="en-US" dirty="0">
                <a:latin typeface="Arial"/>
                <a:cs typeface="Arial"/>
              </a:rPr>
              <a:t> </a:t>
            </a:r>
          </a:p>
          <a:p>
            <a:r>
              <a:rPr lang="en-US" dirty="0"/>
              <a:t> </a:t>
            </a:r>
          </a:p>
        </p:txBody>
      </p:sp>
      <p:sp>
        <p:nvSpPr>
          <p:cNvPr id="4" name="Slide Number Placeholder 3"/>
          <p:cNvSpPr>
            <a:spLocks noGrp="1"/>
          </p:cNvSpPr>
          <p:nvPr>
            <p:ph type="sldNum" sz="quarter" idx="10"/>
          </p:nvPr>
        </p:nvSpPr>
        <p:spPr/>
        <p:txBody>
          <a:bodyPr/>
          <a:lstStyle/>
          <a:p>
            <a:fld id="{C2839342-7B69-486E-ADA9-A92403BBE980}" type="slidenum">
              <a:rPr lang="en-US" smtClean="0"/>
              <a:t>28</a:t>
            </a:fld>
            <a:endParaRPr lang="en-US"/>
          </a:p>
        </p:txBody>
      </p:sp>
    </p:spTree>
    <p:extLst>
      <p:ext uri="{BB962C8B-B14F-4D97-AF65-F5344CB8AC3E}">
        <p14:creationId xmlns:p14="http://schemas.microsoft.com/office/powerpoint/2010/main" val="393833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38</a:t>
            </a:fld>
            <a:endParaRPr lang="en-US"/>
          </a:p>
        </p:txBody>
      </p:sp>
    </p:spTree>
    <p:extLst>
      <p:ext uri="{BB962C8B-B14F-4D97-AF65-F5344CB8AC3E}">
        <p14:creationId xmlns:p14="http://schemas.microsoft.com/office/powerpoint/2010/main" val="200755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39342-7B69-486E-ADA9-A92403BBE980}" type="slidenum">
              <a:rPr lang="en-US" smtClean="0"/>
              <a:t>39</a:t>
            </a:fld>
            <a:endParaRPr lang="en-US"/>
          </a:p>
        </p:txBody>
      </p:sp>
    </p:spTree>
    <p:extLst>
      <p:ext uri="{BB962C8B-B14F-4D97-AF65-F5344CB8AC3E}">
        <p14:creationId xmlns:p14="http://schemas.microsoft.com/office/powerpoint/2010/main" val="373635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3</a:t>
            </a:fld>
            <a:endParaRPr lang="en-US"/>
          </a:p>
        </p:txBody>
      </p:sp>
    </p:spTree>
    <p:extLst>
      <p:ext uri="{BB962C8B-B14F-4D97-AF65-F5344CB8AC3E}">
        <p14:creationId xmlns:p14="http://schemas.microsoft.com/office/powerpoint/2010/main" val="80222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chemeClr val="tx1">
                    <a:lumMod val="65000"/>
                    <a:lumOff val="35000"/>
                  </a:schemeClr>
                </a:solidFill>
                <a:latin typeface="Arial"/>
                <a:cs typeface="Arial"/>
              </a:rPr>
              <a:t>1</a:t>
            </a:r>
            <a:r>
              <a:rPr lang="en-US" dirty="0">
                <a:solidFill>
                  <a:schemeClr val="tx1">
                    <a:lumMod val="65000"/>
                    <a:lumOff val="35000"/>
                  </a:schemeClr>
                </a:solidFill>
                <a:latin typeface="Arial"/>
                <a:cs typeface="Arial"/>
              </a:rPr>
              <a:t> Source: Based on Mine Safety &amp; Health Administration (MSHA) 2023 employment data and 2018 IMPLAN economic multipliers.</a:t>
            </a:r>
          </a:p>
          <a:p>
            <a:r>
              <a:rPr lang="en-US" baseline="30000" dirty="0">
                <a:solidFill>
                  <a:schemeClr val="tx1">
                    <a:lumMod val="65000"/>
                    <a:lumOff val="35000"/>
                  </a:schemeClr>
                </a:solidFill>
                <a:latin typeface="Arial"/>
                <a:cs typeface="Arial"/>
              </a:rPr>
              <a:t>2</a:t>
            </a:r>
            <a:r>
              <a:rPr lang="en-US" dirty="0">
                <a:solidFill>
                  <a:schemeClr val="tx1">
                    <a:lumMod val="65000"/>
                    <a:lumOff val="35000"/>
                  </a:schemeClr>
                </a:solidFill>
                <a:latin typeface="Arial"/>
                <a:cs typeface="Arial"/>
              </a:rPr>
              <a:t> Bureau of Labor Statistics, </a:t>
            </a:r>
            <a:r>
              <a:rPr lang="en-US" dirty="0">
                <a:solidFill>
                  <a:schemeClr val="tx1">
                    <a:lumMod val="65000"/>
                    <a:lumOff val="35000"/>
                  </a:schemeClr>
                </a:solidFill>
                <a:latin typeface="Arial"/>
                <a:cs typeface="Arial"/>
                <a:hlinkClick r:id="rId3"/>
              </a:rPr>
              <a:t>http://www.bls.gov/cew/</a:t>
            </a:r>
            <a:r>
              <a:rPr lang="en-US" dirty="0">
                <a:solidFill>
                  <a:schemeClr val="tx1">
                    <a:lumMod val="65000"/>
                    <a:lumOff val="35000"/>
                  </a:schemeClr>
                </a:solidFill>
                <a:latin typeface="Arial"/>
                <a:cs typeface="Arial"/>
              </a:rPr>
              <a:t> </a:t>
            </a:r>
          </a:p>
          <a:p>
            <a:r>
              <a:rPr lang="en-US" baseline="30000" dirty="0">
                <a:solidFill>
                  <a:srgbClr val="595959"/>
                </a:solidFill>
                <a:latin typeface="Arial"/>
                <a:cs typeface="Arial"/>
              </a:rPr>
              <a:t>3</a:t>
            </a:r>
            <a:r>
              <a:rPr lang="en-US" dirty="0">
                <a:solidFill>
                  <a:srgbClr val="595959"/>
                </a:solidFill>
                <a:latin typeface="Arial"/>
                <a:cs typeface="Arial"/>
              </a:rPr>
              <a:t> Minerals Education Coalition, https://mineralseducationcoalition.org/mining-mineral-statistics,  NMA calculations using USGS, MCS 2022</a:t>
            </a:r>
          </a:p>
          <a:p>
            <a:r>
              <a:rPr lang="en-US" baseline="30000" dirty="0">
                <a:solidFill>
                  <a:srgbClr val="595959"/>
                </a:solidFill>
                <a:latin typeface="Arial"/>
                <a:cs typeface="Arial"/>
              </a:rPr>
              <a:t>4</a:t>
            </a:r>
            <a:r>
              <a:rPr lang="en-US" dirty="0">
                <a:solidFill>
                  <a:srgbClr val="595959"/>
                </a:solidFill>
                <a:latin typeface="Arial"/>
                <a:cs typeface="Arial"/>
              </a:rPr>
              <a:t> USGS, Mineral Commodity Summaries 2024, Table 1</a:t>
            </a:r>
          </a:p>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4</a:t>
            </a:fld>
            <a:endParaRPr lang="en-US"/>
          </a:p>
        </p:txBody>
      </p:sp>
    </p:spTree>
    <p:extLst>
      <p:ext uri="{BB962C8B-B14F-4D97-AF65-F5344CB8AC3E}">
        <p14:creationId xmlns:p14="http://schemas.microsoft.com/office/powerpoint/2010/main" val="154762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6</a:t>
            </a:fld>
            <a:endParaRPr lang="en-US"/>
          </a:p>
        </p:txBody>
      </p:sp>
    </p:spTree>
    <p:extLst>
      <p:ext uri="{BB962C8B-B14F-4D97-AF65-F5344CB8AC3E}">
        <p14:creationId xmlns:p14="http://schemas.microsoft.com/office/powerpoint/2010/main" val="133629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7</a:t>
            </a:fld>
            <a:endParaRPr lang="en-US"/>
          </a:p>
        </p:txBody>
      </p:sp>
    </p:spTree>
    <p:extLst>
      <p:ext uri="{BB962C8B-B14F-4D97-AF65-F5344CB8AC3E}">
        <p14:creationId xmlns:p14="http://schemas.microsoft.com/office/powerpoint/2010/main" val="394923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39342-7B69-486E-ADA9-A92403BBE980}" type="slidenum">
              <a:rPr lang="en-US" smtClean="0"/>
              <a:t>9</a:t>
            </a:fld>
            <a:endParaRPr lang="en-US"/>
          </a:p>
        </p:txBody>
      </p:sp>
    </p:spTree>
    <p:extLst>
      <p:ext uri="{BB962C8B-B14F-4D97-AF65-F5344CB8AC3E}">
        <p14:creationId xmlns:p14="http://schemas.microsoft.com/office/powerpoint/2010/main" val="42544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solidFill>
                  <a:schemeClr val="tx1">
                    <a:lumMod val="65000"/>
                    <a:lumOff val="35000"/>
                  </a:schemeClr>
                </a:solidFill>
                <a:latin typeface="Arial"/>
                <a:cs typeface="Arial"/>
              </a:rPr>
              <a:t>1</a:t>
            </a:r>
            <a:r>
              <a:rPr lang="en-US" dirty="0">
                <a:solidFill>
                  <a:schemeClr val="tx1">
                    <a:lumMod val="65000"/>
                    <a:lumOff val="35000"/>
                  </a:schemeClr>
                </a:solidFill>
                <a:latin typeface="Arial"/>
                <a:cs typeface="Arial"/>
              </a:rPr>
              <a:t> Not all mineral commodities included.</a:t>
            </a:r>
          </a:p>
          <a:p>
            <a:r>
              <a:rPr lang="en-US" baseline="30000" dirty="0">
                <a:solidFill>
                  <a:schemeClr val="tx1">
                    <a:lumMod val="65000"/>
                    <a:lumOff val="35000"/>
                  </a:schemeClr>
                </a:solidFill>
                <a:latin typeface="Arial"/>
                <a:cs typeface="Arial"/>
              </a:rPr>
              <a:t>2</a:t>
            </a:r>
            <a:r>
              <a:rPr lang="en-US" dirty="0">
                <a:solidFill>
                  <a:schemeClr val="tx1">
                    <a:lumMod val="65000"/>
                    <a:lumOff val="35000"/>
                  </a:schemeClr>
                </a:solidFill>
                <a:latin typeface="Arial"/>
                <a:cs typeface="Arial"/>
              </a:rPr>
              <a:t> Listed in descending order of import share. </a:t>
            </a:r>
          </a:p>
          <a:p>
            <a:r>
              <a:rPr lang="en-US" baseline="30000" dirty="0">
                <a:solidFill>
                  <a:srgbClr val="595959"/>
                </a:solidFill>
                <a:latin typeface="Arial"/>
                <a:cs typeface="Arial"/>
              </a:rPr>
              <a:t>3</a:t>
            </a:r>
            <a:r>
              <a:rPr lang="en-US" dirty="0">
                <a:solidFill>
                  <a:srgbClr val="595959"/>
                </a:solidFill>
                <a:latin typeface="Arial"/>
                <a:cs typeface="Arial"/>
              </a:rPr>
              <a:t> Includes Hong Kong</a:t>
            </a:r>
          </a:p>
          <a:p>
            <a:r>
              <a:rPr lang="en-US" baseline="30000" dirty="0">
                <a:solidFill>
                  <a:srgbClr val="595959"/>
                </a:solidFill>
                <a:latin typeface="Arial"/>
                <a:cs typeface="Arial"/>
              </a:rPr>
              <a:t>4</a:t>
            </a:r>
            <a:r>
              <a:rPr lang="en-US" dirty="0">
                <a:solidFill>
                  <a:srgbClr val="595959"/>
                </a:solidFill>
                <a:latin typeface="Arial"/>
                <a:cs typeface="Arial"/>
              </a:rPr>
              <a:t> Includes lanthanides cerium, dysprosium, erbium, gadolinium, </a:t>
            </a:r>
            <a:r>
              <a:rPr lang="en-US" dirty="0" err="1">
                <a:solidFill>
                  <a:srgbClr val="595959"/>
                </a:solidFill>
                <a:latin typeface="Arial"/>
                <a:cs typeface="Arial"/>
              </a:rPr>
              <a:t>holminium</a:t>
            </a:r>
            <a:r>
              <a:rPr lang="en-US" dirty="0">
                <a:solidFill>
                  <a:srgbClr val="595959"/>
                </a:solidFill>
                <a:latin typeface="Arial"/>
                <a:cs typeface="Arial"/>
              </a:rPr>
              <a:t>, </a:t>
            </a:r>
            <a:r>
              <a:rPr lang="en-US" dirty="0" err="1">
                <a:solidFill>
                  <a:srgbClr val="595959"/>
                </a:solidFill>
                <a:latin typeface="Arial"/>
                <a:cs typeface="Arial"/>
              </a:rPr>
              <a:t>lanthium</a:t>
            </a:r>
            <a:r>
              <a:rPr lang="en-US" dirty="0">
                <a:solidFill>
                  <a:srgbClr val="595959"/>
                </a:solidFill>
                <a:latin typeface="Arial"/>
                <a:cs typeface="Arial"/>
              </a:rPr>
              <a:t>, lutetium, neodymium, praseodymium, samarium, terbium, thulium and ytterbium.</a:t>
            </a:r>
          </a:p>
          <a:p>
            <a:endParaRPr lang="en-US" dirty="0"/>
          </a:p>
        </p:txBody>
      </p:sp>
      <p:sp>
        <p:nvSpPr>
          <p:cNvPr id="4" name="Slide Number Placeholder 3"/>
          <p:cNvSpPr>
            <a:spLocks noGrp="1"/>
          </p:cNvSpPr>
          <p:nvPr>
            <p:ph type="sldNum" sz="quarter" idx="5"/>
          </p:nvPr>
        </p:nvSpPr>
        <p:spPr/>
        <p:txBody>
          <a:bodyPr/>
          <a:lstStyle/>
          <a:p>
            <a:fld id="{C2839342-7B69-486E-ADA9-A92403BBE980}" type="slidenum">
              <a:rPr lang="en-US" smtClean="0"/>
              <a:t>11</a:t>
            </a:fld>
            <a:endParaRPr lang="en-US"/>
          </a:p>
        </p:txBody>
      </p:sp>
    </p:spTree>
    <p:extLst>
      <p:ext uri="{BB962C8B-B14F-4D97-AF65-F5344CB8AC3E}">
        <p14:creationId xmlns:p14="http://schemas.microsoft.com/office/powerpoint/2010/main" val="74948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39342-7B69-486E-ADA9-A92403BBE980}" type="slidenum">
              <a:rPr lang="en-US" smtClean="0"/>
              <a:t>15</a:t>
            </a:fld>
            <a:endParaRPr lang="en-US"/>
          </a:p>
        </p:txBody>
      </p:sp>
    </p:spTree>
    <p:extLst>
      <p:ext uri="{BB962C8B-B14F-4D97-AF65-F5344CB8AC3E}">
        <p14:creationId xmlns:p14="http://schemas.microsoft.com/office/powerpoint/2010/main" val="178182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131126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104344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347344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1"/>
          <p:cNvSpPr>
            <a:spLocks noGrp="1"/>
          </p:cNvSpPr>
          <p:nvPr>
            <p:ph type="ftr" sz="quarter" idx="3"/>
          </p:nvPr>
        </p:nvSpPr>
        <p:spPr>
          <a:xfrm>
            <a:off x="588204"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87861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
          <p:cNvSpPr>
            <a:spLocks noGrp="1"/>
          </p:cNvSpPr>
          <p:nvPr>
            <p:ph type="ftr" sz="quarter" idx="3"/>
          </p:nvPr>
        </p:nvSpPr>
        <p:spPr>
          <a:xfrm>
            <a:off x="627393" y="6182567"/>
            <a:ext cx="11155368" cy="365125"/>
          </a:xfrm>
          <a:prstGeom prst="rect">
            <a:avLst/>
          </a:prstGeom>
        </p:spPr>
        <p:txBody>
          <a:bodyPr/>
          <a:lstStyle>
            <a:lvl1pPr>
              <a:defRPr sz="1500"/>
            </a:lvl1pPr>
          </a:lstStyle>
          <a:p>
            <a:pPr algn="r"/>
            <a:r>
              <a:rPr lang="de-DE" dirty="0">
                <a:solidFill>
                  <a:schemeClr val="tx1">
                    <a:lumMod val="50000"/>
                    <a:lumOff val="50000"/>
                  </a:schemeClr>
                </a:solidFill>
              </a:rPr>
              <a:t>The National Mining Association | Mining 2021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4021356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1"/>
          <p:cNvSpPr>
            <a:spLocks noGrp="1"/>
          </p:cNvSpPr>
          <p:nvPr>
            <p:ph type="ftr" sz="quarter" idx="3"/>
          </p:nvPr>
        </p:nvSpPr>
        <p:spPr>
          <a:xfrm>
            <a:off x="588204" y="6182567"/>
            <a:ext cx="11155368" cy="365125"/>
          </a:xfrm>
          <a:prstGeom prst="rect">
            <a:avLst/>
          </a:prstGeom>
        </p:spPr>
        <p:txBody>
          <a:bodyPr lIns="91438" tIns="45719" rIns="91438" bIns="45719"/>
          <a:lstStyle>
            <a:lvl1pPr>
              <a:defRPr sz="1500"/>
            </a:lvl1pPr>
          </a:lstStyle>
          <a:p>
            <a:pPr algn="r"/>
            <a:r>
              <a:rPr lang="de-DE" dirty="0">
                <a:solidFill>
                  <a:schemeClr val="tx1">
                    <a:lumMod val="50000"/>
                    <a:lumOff val="50000"/>
                  </a:schemeClr>
                </a:solidFill>
              </a:rPr>
              <a:t>The National Mining Association | Mining 2018 Industry Overview | </a:t>
            </a:r>
            <a:fld id="{08ECA5DB-7D9D-4D66-9A15-515CE9E62021}" type="slidenum">
              <a:rPr lang="de-DE" smtClean="0">
                <a:solidFill>
                  <a:schemeClr val="tx1">
                    <a:lumMod val="50000"/>
                    <a:lumOff val="50000"/>
                  </a:schemeClr>
                </a:solidFill>
              </a:rPr>
              <a:pPr algn="r"/>
              <a:t>‹#›</a:t>
            </a:fld>
            <a:endParaRPr lang="de-DE" dirty="0">
              <a:solidFill>
                <a:schemeClr val="tx1">
                  <a:lumMod val="50000"/>
                  <a:lumOff val="50000"/>
                </a:schemeClr>
              </a:solidFill>
            </a:endParaRPr>
          </a:p>
        </p:txBody>
      </p:sp>
    </p:spTree>
    <p:extLst>
      <p:ext uri="{BB962C8B-B14F-4D97-AF65-F5344CB8AC3E}">
        <p14:creationId xmlns:p14="http://schemas.microsoft.com/office/powerpoint/2010/main" val="1960428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388" y="395983"/>
            <a:ext cx="11457955" cy="6076277"/>
          </a:xfrm>
          <a:prstGeom prst="rect">
            <a:avLst/>
          </a:prstGeom>
          <a:solidFill>
            <a:srgbClr val="009390"/>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solidFill>
                <a:srgbClr val="009390"/>
              </a:solidFill>
            </a:endParaRPr>
          </a:p>
        </p:txBody>
      </p:sp>
      <p:sp>
        <p:nvSpPr>
          <p:cNvPr id="2" name="Title 1"/>
          <p:cNvSpPr>
            <a:spLocks noGrp="1"/>
          </p:cNvSpPr>
          <p:nvPr>
            <p:ph type="ctrTitle" idx="4294967295"/>
          </p:nvPr>
        </p:nvSpPr>
        <p:spPr>
          <a:xfrm>
            <a:off x="595344" y="2146448"/>
            <a:ext cx="9144000" cy="2387600"/>
          </a:xfrm>
          <a:prstGeom prst="rect">
            <a:avLst/>
          </a:prstGeom>
        </p:spPr>
        <p:txBody>
          <a:bodyPr lIns="91438" tIns="45719" rIns="91438" bIns="45719" anchor="ctr">
            <a:normAutofit/>
          </a:bodyPr>
          <a:lstStyle/>
          <a:p>
            <a:pPr algn="l">
              <a:lnSpc>
                <a:spcPct val="100000"/>
              </a:lnSpc>
            </a:pPr>
            <a:r>
              <a:rPr lang="en-US" sz="8000" dirty="0">
                <a:solidFill>
                  <a:schemeClr val="bg1"/>
                </a:solidFill>
                <a:latin typeface="Bierstadt" panose="020B0004020202020204" pitchFamily="34" charset="0"/>
                <a:cs typeface="Arial"/>
              </a:rPr>
              <a:t>Mining 2024</a:t>
            </a:r>
            <a:br>
              <a:rPr lang="en-US" b="1" dirty="0">
                <a:solidFill>
                  <a:schemeClr val="bg1"/>
                </a:solidFill>
                <a:latin typeface="Bierstadt" panose="020B0004020202020204" pitchFamily="34" charset="0"/>
                <a:cs typeface="Arial"/>
              </a:rPr>
            </a:br>
            <a:r>
              <a:rPr lang="en-US" sz="3600" b="1" dirty="0">
                <a:solidFill>
                  <a:srgbClr val="CBE9F2"/>
                </a:solidFill>
                <a:latin typeface="Bierstadt" panose="020B0004020202020204" pitchFamily="34" charset="0"/>
                <a:cs typeface="Arial"/>
              </a:rPr>
              <a:t>Industry Overview</a:t>
            </a:r>
          </a:p>
        </p:txBody>
      </p:sp>
      <p:pic>
        <p:nvPicPr>
          <p:cNvPr id="10" name="Picture 9"/>
          <p:cNvPicPr>
            <a:picLocks noChangeAspect="1"/>
          </p:cNvPicPr>
          <p:nvPr/>
        </p:nvPicPr>
        <p:blipFill>
          <a:blip r:embed="rId3"/>
          <a:stretch>
            <a:fillRect/>
          </a:stretch>
        </p:blipFill>
        <p:spPr>
          <a:xfrm>
            <a:off x="666620" y="720336"/>
            <a:ext cx="3784600" cy="2286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0D4CFD1D-91F1-BD6B-A53A-868D7C86D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20" y="5373255"/>
            <a:ext cx="1301076" cy="764409"/>
          </a:xfrm>
          <a:prstGeom prst="rect">
            <a:avLst/>
          </a:prstGeom>
        </p:spPr>
      </p:pic>
    </p:spTree>
    <p:extLst>
      <p:ext uri="{BB962C8B-B14F-4D97-AF65-F5344CB8AC3E}">
        <p14:creationId xmlns:p14="http://schemas.microsoft.com/office/powerpoint/2010/main" val="420113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10</a:t>
            </a:fld>
            <a:endParaRPr lang="de-DE" dirty="0">
              <a:solidFill>
                <a:schemeClr val="tx1">
                  <a:lumMod val="65000"/>
                  <a:lumOff val="35000"/>
                </a:schemeClr>
              </a:solidFill>
            </a:endParaRPr>
          </a:p>
        </p:txBody>
      </p:sp>
      <p:cxnSp>
        <p:nvCxnSpPr>
          <p:cNvPr id="7" name="Straight Connector 6"/>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525463" y="445333"/>
            <a:ext cx="11124532" cy="99548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21D49"/>
                </a:solidFill>
                <a:latin typeface="Bierstadt" panose="020B0004020202020204" pitchFamily="34" charset="0"/>
                <a:cs typeface="Arial"/>
              </a:rPr>
              <a:t>Minerals: Production Statistics of Selected Minerals </a:t>
            </a:r>
            <a:r>
              <a:rPr lang="en-US" sz="2400" dirty="0">
                <a:solidFill>
                  <a:srgbClr val="021D49"/>
                </a:solidFill>
                <a:latin typeface="Bierstadt" panose="020B0004020202020204" pitchFamily="34" charset="0"/>
                <a:cs typeface="Arial"/>
              </a:rPr>
              <a:t>2018–2023 (cont’d)</a:t>
            </a:r>
          </a:p>
        </p:txBody>
      </p:sp>
      <p:sp>
        <p:nvSpPr>
          <p:cNvPr id="8" name="Footer Placeholder 1"/>
          <p:cNvSpPr txBox="1">
            <a:spLocks/>
          </p:cNvSpPr>
          <p:nvPr/>
        </p:nvSpPr>
        <p:spPr>
          <a:xfrm>
            <a:off x="740604" y="6296719"/>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10</a:t>
            </a:fld>
            <a:endParaRPr lang="de-DE" dirty="0">
              <a:solidFill>
                <a:schemeClr val="tx1">
                  <a:lumMod val="65000"/>
                  <a:lumOff val="35000"/>
                </a:schemeClr>
              </a:solidFill>
              <a:latin typeface="Bierstadt" panose="020B0004020202020204" pitchFamily="34" charset="0"/>
            </a:endParaRPr>
          </a:p>
        </p:txBody>
      </p:sp>
      <p:sp>
        <p:nvSpPr>
          <p:cNvPr id="4" name="TextBox 3">
            <a:extLst>
              <a:ext uri="{FF2B5EF4-FFF2-40B4-BE49-F238E27FC236}">
                <a16:creationId xmlns:a16="http://schemas.microsoft.com/office/drawing/2014/main" id="{63217F5B-B1F1-92CC-CC41-FEAD09FCF863}"/>
              </a:ext>
            </a:extLst>
          </p:cNvPr>
          <p:cNvSpPr txBox="1"/>
          <p:nvPr/>
        </p:nvSpPr>
        <p:spPr>
          <a:xfrm>
            <a:off x="9613662" y="5483967"/>
            <a:ext cx="1296398" cy="276999"/>
          </a:xfrm>
          <a:prstGeom prst="rect">
            <a:avLst/>
          </a:prstGeom>
          <a:noFill/>
        </p:spPr>
        <p:txBody>
          <a:bodyPr wrap="square">
            <a:spAutoFit/>
          </a:bodyPr>
          <a:lstStyle/>
          <a:p>
            <a:pPr eaLnBrk="1" hangingPunct="1">
              <a:spcBef>
                <a:spcPct val="0"/>
              </a:spcBef>
              <a:buFontTx/>
              <a:buNone/>
            </a:pPr>
            <a:r>
              <a:rPr lang="en-US" altLang="en-US" sz="1200" i="1" dirty="0">
                <a:solidFill>
                  <a:srgbClr val="595959"/>
                </a:solidFill>
                <a:latin typeface="Bierstadt" panose="020B0004020202020204" pitchFamily="34" charset="0"/>
                <a:cs typeface="Arial" panose="020B0604020202020204" pitchFamily="34" charset="0"/>
              </a:rPr>
              <a:t>Source: USGS</a:t>
            </a:r>
          </a:p>
        </p:txBody>
      </p:sp>
      <p:pic>
        <p:nvPicPr>
          <p:cNvPr id="3" name="Picture 2" descr="A table with numbers and numbers&#10;&#10;Description automatically generated">
            <a:extLst>
              <a:ext uri="{FF2B5EF4-FFF2-40B4-BE49-F238E27FC236}">
                <a16:creationId xmlns:a16="http://schemas.microsoft.com/office/drawing/2014/main" id="{2AD588F9-6E37-D103-6854-0DB176D8D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03" y="1618735"/>
            <a:ext cx="9256013" cy="3667934"/>
          </a:xfrm>
          <a:prstGeom prst="rect">
            <a:avLst/>
          </a:prstGeom>
        </p:spPr>
      </p:pic>
    </p:spTree>
    <p:extLst>
      <p:ext uri="{BB962C8B-B14F-4D97-AF65-F5344CB8AC3E}">
        <p14:creationId xmlns:p14="http://schemas.microsoft.com/office/powerpoint/2010/main" val="198530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2CD21D-8C97-4EE4-AEE1-90CFC1D472AA}"/>
              </a:ext>
            </a:extLst>
          </p:cNvPr>
          <p:cNvSpPr>
            <a:spLocks noGrp="1"/>
          </p:cNvSpPr>
          <p:nvPr>
            <p:ph type="ftr" sz="quarter" idx="3"/>
          </p:nvPr>
        </p:nvSpPr>
        <p:spPr/>
        <p:txBody>
          <a:bodyPr/>
          <a:lstStyle/>
          <a:p>
            <a:pPr algn="r"/>
            <a:r>
              <a:rPr lang="de-DE" dirty="0">
                <a:solidFill>
                  <a:schemeClr val="tx1">
                    <a:lumMod val="50000"/>
                    <a:lumOff val="50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50000"/>
                    <a:lumOff val="50000"/>
                  </a:schemeClr>
                </a:solidFill>
                <a:latin typeface="Bierstadt" panose="020B0004020202020204" pitchFamily="34" charset="0"/>
              </a:rPr>
              <a:pPr algn="r"/>
              <a:t>11</a:t>
            </a:fld>
            <a:endParaRPr lang="de-DE" dirty="0">
              <a:solidFill>
                <a:schemeClr val="tx1">
                  <a:lumMod val="50000"/>
                  <a:lumOff val="50000"/>
                </a:schemeClr>
              </a:solidFill>
              <a:latin typeface="Bierstadt" panose="020B0004020202020204" pitchFamily="34" charset="0"/>
            </a:endParaRPr>
          </a:p>
        </p:txBody>
      </p:sp>
      <p:sp>
        <p:nvSpPr>
          <p:cNvPr id="3" name="TextBox 2">
            <a:extLst>
              <a:ext uri="{FF2B5EF4-FFF2-40B4-BE49-F238E27FC236}">
                <a16:creationId xmlns:a16="http://schemas.microsoft.com/office/drawing/2014/main" id="{37ACDB71-F8AD-4CD8-969B-6C815006A666}"/>
              </a:ext>
            </a:extLst>
          </p:cNvPr>
          <p:cNvSpPr txBox="1"/>
          <p:nvPr/>
        </p:nvSpPr>
        <p:spPr>
          <a:xfrm>
            <a:off x="9182100" y="1914886"/>
            <a:ext cx="1943100" cy="1015663"/>
          </a:xfrm>
          <a:prstGeom prst="rect">
            <a:avLst/>
          </a:prstGeom>
          <a:noFill/>
        </p:spPr>
        <p:txBody>
          <a:bodyPr wrap="square" rtlCol="0">
            <a:spAutoFit/>
          </a:bodyPr>
          <a:lstStyle/>
          <a:p>
            <a:r>
              <a:rPr lang="en-US" sz="1200" i="1" dirty="0">
                <a:solidFill>
                  <a:srgbClr val="021D49"/>
                </a:solidFill>
                <a:latin typeface="Bierstadt" panose="020B0004020202020204" pitchFamily="34" charset="0"/>
                <a:cs typeface="Arial"/>
              </a:rPr>
              <a:t>The U.S. is currently </a:t>
            </a:r>
          </a:p>
          <a:p>
            <a:r>
              <a:rPr lang="en-US" sz="1200" i="1" dirty="0">
                <a:solidFill>
                  <a:srgbClr val="021D49"/>
                </a:solidFill>
                <a:latin typeface="Bierstadt" panose="020B0004020202020204" pitchFamily="34" charset="0"/>
                <a:cs typeface="Arial"/>
              </a:rPr>
              <a:t>100% import reliant for </a:t>
            </a:r>
          </a:p>
          <a:p>
            <a:r>
              <a:rPr lang="en-US" sz="1200" i="1" dirty="0">
                <a:solidFill>
                  <a:srgbClr val="021D49"/>
                </a:solidFill>
                <a:latin typeface="Bierstadt" panose="020B0004020202020204" pitchFamily="34" charset="0"/>
                <a:cs typeface="Arial"/>
              </a:rPr>
              <a:t>15 minerals and </a:t>
            </a:r>
          </a:p>
          <a:p>
            <a:r>
              <a:rPr lang="en-US" sz="1200" i="1" dirty="0">
                <a:solidFill>
                  <a:srgbClr val="021D49"/>
                </a:solidFill>
                <a:latin typeface="Bierstadt" panose="020B0004020202020204" pitchFamily="34" charset="0"/>
                <a:cs typeface="Arial"/>
              </a:rPr>
              <a:t>more than 50% import reliant for another 34 </a:t>
            </a:r>
          </a:p>
        </p:txBody>
      </p:sp>
      <p:sp>
        <p:nvSpPr>
          <p:cNvPr id="6" name="TextBox 5">
            <a:extLst>
              <a:ext uri="{FF2B5EF4-FFF2-40B4-BE49-F238E27FC236}">
                <a16:creationId xmlns:a16="http://schemas.microsoft.com/office/drawing/2014/main" id="{FD45E258-90BC-307F-302F-E194EA1D6B7A}"/>
              </a:ext>
            </a:extLst>
          </p:cNvPr>
          <p:cNvSpPr txBox="1"/>
          <p:nvPr/>
        </p:nvSpPr>
        <p:spPr>
          <a:xfrm>
            <a:off x="9657121" y="5600934"/>
            <a:ext cx="1361501" cy="276999"/>
          </a:xfrm>
          <a:prstGeom prst="rect">
            <a:avLst/>
          </a:prstGeom>
          <a:noFill/>
        </p:spPr>
        <p:txBody>
          <a:bodyPr wrap="square">
            <a:spAutoFit/>
          </a:bodyPr>
          <a:lstStyle/>
          <a:p>
            <a:pPr eaLnBrk="1" hangingPunct="1">
              <a:spcBef>
                <a:spcPct val="0"/>
              </a:spcBef>
              <a:buFontTx/>
              <a:buNone/>
            </a:pPr>
            <a:r>
              <a:rPr lang="en-US" altLang="en-US" sz="1200" i="1" dirty="0">
                <a:solidFill>
                  <a:srgbClr val="021D49"/>
                </a:solidFill>
                <a:latin typeface="Arial" panose="020B0604020202020204" pitchFamily="34" charset="0"/>
                <a:cs typeface="Arial" panose="020B0604020202020204" pitchFamily="34" charset="0"/>
              </a:rPr>
              <a:t>Source: USGS</a:t>
            </a:r>
          </a:p>
        </p:txBody>
      </p:sp>
      <p:pic>
        <p:nvPicPr>
          <p:cNvPr id="7" name="Picture 6">
            <a:extLst>
              <a:ext uri="{FF2B5EF4-FFF2-40B4-BE49-F238E27FC236}">
                <a16:creationId xmlns:a16="http://schemas.microsoft.com/office/drawing/2014/main" id="{E2B37CC7-7733-6DA9-F3B9-92946AC52E63}"/>
              </a:ext>
            </a:extLst>
          </p:cNvPr>
          <p:cNvPicPr>
            <a:picLocks noChangeAspect="1"/>
          </p:cNvPicPr>
          <p:nvPr/>
        </p:nvPicPr>
        <p:blipFill>
          <a:blip r:embed="rId3"/>
          <a:stretch>
            <a:fillRect/>
          </a:stretch>
        </p:blipFill>
        <p:spPr>
          <a:xfrm>
            <a:off x="1358900" y="310308"/>
            <a:ext cx="7188200" cy="5712986"/>
          </a:xfrm>
          <a:prstGeom prst="rect">
            <a:avLst/>
          </a:prstGeom>
        </p:spPr>
      </p:pic>
    </p:spTree>
    <p:extLst>
      <p:ext uri="{BB962C8B-B14F-4D97-AF65-F5344CB8AC3E}">
        <p14:creationId xmlns:p14="http://schemas.microsoft.com/office/powerpoint/2010/main" val="243039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18428"/>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6" name="Title 4"/>
          <p:cNvSpPr>
            <a:spLocks noGrp="1"/>
          </p:cNvSpPr>
          <p:nvPr>
            <p:ph type="title" idx="4294967295"/>
          </p:nvPr>
        </p:nvSpPr>
        <p:spPr>
          <a:xfrm>
            <a:off x="2625932" y="2112852"/>
            <a:ext cx="6940136" cy="2852737"/>
          </a:xfrm>
          <a:prstGeom prst="rect">
            <a:avLst/>
          </a:prstGeom>
        </p:spPr>
        <p:txBody>
          <a:bodyPr lIns="91438" tIns="45719" rIns="91438" bIns="45719" anchor="ctr"/>
          <a:lstStyle/>
          <a:p>
            <a:pPr algn="ctr"/>
            <a:r>
              <a:rPr lang="en-US" b="1" dirty="0">
                <a:solidFill>
                  <a:schemeClr val="bg1"/>
                </a:solidFill>
                <a:latin typeface="Bierstadt" panose="020B0004020202020204" pitchFamily="34" charset="0"/>
                <a:cs typeface="Arial"/>
              </a:rPr>
              <a:t>A Heavily </a:t>
            </a:r>
            <a:br>
              <a:rPr lang="en-US" b="1" dirty="0">
                <a:solidFill>
                  <a:schemeClr val="bg1"/>
                </a:solidFill>
                <a:latin typeface="Bierstadt" panose="020B0004020202020204" pitchFamily="34" charset="0"/>
                <a:cs typeface="Arial"/>
              </a:rPr>
            </a:br>
            <a:r>
              <a:rPr lang="en-US" b="1" dirty="0">
                <a:solidFill>
                  <a:schemeClr val="bg1"/>
                </a:solidFill>
                <a:latin typeface="Bierstadt" panose="020B0004020202020204" pitchFamily="34" charset="0"/>
                <a:cs typeface="Arial"/>
              </a:rPr>
              <a:t>Regulated Industry</a:t>
            </a:r>
          </a:p>
        </p:txBody>
      </p:sp>
      <p:pic>
        <p:nvPicPr>
          <p:cNvPr id="2" name="Picture 1"/>
          <p:cNvPicPr>
            <a:picLocks noChangeAspect="1"/>
          </p:cNvPicPr>
          <p:nvPr/>
        </p:nvPicPr>
        <p:blipFill>
          <a:blip r:embed="rId2"/>
          <a:stretch>
            <a:fillRect/>
          </a:stretch>
        </p:blipFill>
        <p:spPr>
          <a:xfrm>
            <a:off x="8128000" y="1206500"/>
            <a:ext cx="812800" cy="812800"/>
          </a:xfrm>
          <a:prstGeom prst="rect">
            <a:avLst/>
          </a:prstGeom>
        </p:spPr>
      </p:pic>
      <p:pic>
        <p:nvPicPr>
          <p:cNvPr id="8" name="Picture 7" descr="NMA_PPT_Icons_Overview_Regul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952500"/>
            <a:ext cx="1143000" cy="1143000"/>
          </a:xfrm>
          <a:prstGeom prst="rect">
            <a:avLst/>
          </a:prstGeom>
        </p:spPr>
      </p:pic>
    </p:spTree>
    <p:extLst>
      <p:ext uri="{BB962C8B-B14F-4D97-AF65-F5344CB8AC3E}">
        <p14:creationId xmlns:p14="http://schemas.microsoft.com/office/powerpoint/2010/main" val="389015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9186" y="431974"/>
            <a:ext cx="11772813" cy="1105393"/>
          </a:xfrm>
          <a:prstGeom prst="rect">
            <a:avLst/>
          </a:prstGeom>
        </p:spPr>
        <p:txBody>
          <a:bodyPr lIns="91438" tIns="45719" rIns="91438"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18428"/>
                </a:solidFill>
                <a:latin typeface="Bierstadt" panose="020B0004020202020204" pitchFamily="34" charset="0"/>
                <a:cs typeface="Arial"/>
              </a:rPr>
              <a:t>Major Laws Applicable to Mining Operations</a:t>
            </a:r>
          </a:p>
        </p:txBody>
      </p:sp>
      <p:sp>
        <p:nvSpPr>
          <p:cNvPr id="5" name="Content Placeholder 2"/>
          <p:cNvSpPr txBox="1">
            <a:spLocks/>
          </p:cNvSpPr>
          <p:nvPr/>
        </p:nvSpPr>
        <p:spPr>
          <a:xfrm>
            <a:off x="419187" y="1035633"/>
            <a:ext cx="5358355" cy="4617948"/>
          </a:xfrm>
          <a:prstGeom prst="rect">
            <a:avLst/>
          </a:prstGeom>
        </p:spPr>
        <p:txBody>
          <a:bodyPr lIns="91438" tIns="45719" rIns="91438" bIns="4571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2000" b="1" dirty="0">
                <a:solidFill>
                  <a:srgbClr val="595959"/>
                </a:solidFill>
                <a:latin typeface="Bierstadt" panose="020B0004020202020204" pitchFamily="34" charset="0"/>
                <a:cs typeface="Arial"/>
              </a:rPr>
              <a:t>Federal</a:t>
            </a:r>
          </a:p>
          <a:p>
            <a:pPr>
              <a:lnSpc>
                <a:spcPct val="110000"/>
              </a:lnSpc>
              <a:spcBef>
                <a:spcPts val="400"/>
              </a:spcBef>
            </a:pPr>
            <a:r>
              <a:rPr lang="en-US" sz="1600" dirty="0">
                <a:solidFill>
                  <a:srgbClr val="595959"/>
                </a:solidFill>
                <a:latin typeface="Bierstadt" panose="020B0004020202020204" pitchFamily="34" charset="0"/>
                <a:cs typeface="Arial"/>
              </a:rPr>
              <a:t>Surface Mining Control and Reclamation Act</a:t>
            </a:r>
          </a:p>
          <a:p>
            <a:pPr>
              <a:lnSpc>
                <a:spcPct val="110000"/>
              </a:lnSpc>
              <a:spcBef>
                <a:spcPts val="400"/>
              </a:spcBef>
            </a:pPr>
            <a:r>
              <a:rPr lang="en-US" sz="1600" dirty="0">
                <a:solidFill>
                  <a:srgbClr val="595959"/>
                </a:solidFill>
                <a:latin typeface="Bierstadt" panose="020B0004020202020204" pitchFamily="34" charset="0"/>
                <a:cs typeface="Arial"/>
              </a:rPr>
              <a:t>National Environmental Policy Act</a:t>
            </a:r>
          </a:p>
          <a:p>
            <a:pPr>
              <a:lnSpc>
                <a:spcPct val="110000"/>
              </a:lnSpc>
              <a:spcBef>
                <a:spcPts val="400"/>
              </a:spcBef>
            </a:pPr>
            <a:r>
              <a:rPr lang="en-US" sz="1600" dirty="0">
                <a:solidFill>
                  <a:srgbClr val="595959"/>
                </a:solidFill>
                <a:latin typeface="Bierstadt" panose="020B0004020202020204" pitchFamily="34" charset="0"/>
                <a:cs typeface="Arial"/>
              </a:rPr>
              <a:t>Clean Water Act</a:t>
            </a:r>
          </a:p>
          <a:p>
            <a:pPr>
              <a:lnSpc>
                <a:spcPct val="110000"/>
              </a:lnSpc>
              <a:spcBef>
                <a:spcPts val="400"/>
              </a:spcBef>
            </a:pPr>
            <a:r>
              <a:rPr lang="en-US" sz="1600" dirty="0">
                <a:solidFill>
                  <a:srgbClr val="595959"/>
                </a:solidFill>
                <a:latin typeface="Bierstadt" panose="020B0004020202020204" pitchFamily="34" charset="0"/>
                <a:cs typeface="Arial"/>
              </a:rPr>
              <a:t>Clean Air Act</a:t>
            </a:r>
          </a:p>
          <a:p>
            <a:pPr>
              <a:lnSpc>
                <a:spcPct val="110000"/>
              </a:lnSpc>
              <a:spcBef>
                <a:spcPts val="400"/>
              </a:spcBef>
            </a:pPr>
            <a:r>
              <a:rPr lang="en-US" sz="1600" dirty="0">
                <a:solidFill>
                  <a:srgbClr val="595959"/>
                </a:solidFill>
                <a:latin typeface="Bierstadt" panose="020B0004020202020204" pitchFamily="34" charset="0"/>
                <a:cs typeface="Arial"/>
              </a:rPr>
              <a:t>Resource Conservation and Recovery Act</a:t>
            </a:r>
          </a:p>
          <a:p>
            <a:pPr>
              <a:lnSpc>
                <a:spcPct val="110000"/>
              </a:lnSpc>
              <a:spcBef>
                <a:spcPts val="400"/>
              </a:spcBef>
            </a:pPr>
            <a:r>
              <a:rPr lang="en-US" sz="1600" dirty="0">
                <a:solidFill>
                  <a:srgbClr val="595959"/>
                </a:solidFill>
                <a:latin typeface="Bierstadt" panose="020B0004020202020204" pitchFamily="34" charset="0"/>
                <a:cs typeface="Arial"/>
              </a:rPr>
              <a:t>Comprehensive Environmental Response, Compensation and Liability Act (Superfund)</a:t>
            </a:r>
          </a:p>
          <a:p>
            <a:pPr>
              <a:lnSpc>
                <a:spcPct val="110000"/>
              </a:lnSpc>
              <a:spcBef>
                <a:spcPts val="400"/>
              </a:spcBef>
            </a:pPr>
            <a:r>
              <a:rPr lang="en-US" sz="1600" dirty="0">
                <a:solidFill>
                  <a:srgbClr val="595959"/>
                </a:solidFill>
                <a:latin typeface="Bierstadt" panose="020B0004020202020204" pitchFamily="34" charset="0"/>
                <a:cs typeface="Arial"/>
              </a:rPr>
              <a:t>Toxic Substances Control Act</a:t>
            </a:r>
          </a:p>
          <a:p>
            <a:pPr>
              <a:lnSpc>
                <a:spcPct val="110000"/>
              </a:lnSpc>
              <a:spcBef>
                <a:spcPts val="400"/>
              </a:spcBef>
            </a:pPr>
            <a:r>
              <a:rPr lang="en-US" sz="1600" dirty="0">
                <a:solidFill>
                  <a:srgbClr val="595959"/>
                </a:solidFill>
                <a:latin typeface="Bierstadt" panose="020B0004020202020204" pitchFamily="34" charset="0"/>
                <a:cs typeface="Arial"/>
              </a:rPr>
              <a:t>Emergency Planning and Community Right-to-Know Act</a:t>
            </a:r>
          </a:p>
          <a:p>
            <a:pPr>
              <a:lnSpc>
                <a:spcPct val="110000"/>
              </a:lnSpc>
              <a:spcBef>
                <a:spcPts val="400"/>
              </a:spcBef>
            </a:pPr>
            <a:r>
              <a:rPr lang="en-US" sz="1600" dirty="0">
                <a:solidFill>
                  <a:srgbClr val="595959"/>
                </a:solidFill>
                <a:latin typeface="Bierstadt" panose="020B0004020202020204" pitchFamily="34" charset="0"/>
                <a:cs typeface="Arial"/>
              </a:rPr>
              <a:t>Endangered Species Act</a:t>
            </a:r>
          </a:p>
          <a:p>
            <a:pPr>
              <a:lnSpc>
                <a:spcPct val="110000"/>
              </a:lnSpc>
              <a:spcBef>
                <a:spcPts val="400"/>
              </a:spcBef>
            </a:pPr>
            <a:r>
              <a:rPr lang="en-US" sz="1600" dirty="0">
                <a:solidFill>
                  <a:srgbClr val="595959"/>
                </a:solidFill>
                <a:latin typeface="Bierstadt" panose="020B0004020202020204" pitchFamily="34" charset="0"/>
                <a:cs typeface="Arial"/>
              </a:rPr>
              <a:t>National Historic Preservation Act</a:t>
            </a:r>
          </a:p>
          <a:p>
            <a:pPr>
              <a:lnSpc>
                <a:spcPct val="110000"/>
              </a:lnSpc>
              <a:spcBef>
                <a:spcPts val="400"/>
              </a:spcBef>
            </a:pPr>
            <a:r>
              <a:rPr lang="en-US" sz="1600" dirty="0">
                <a:solidFill>
                  <a:srgbClr val="595959"/>
                </a:solidFill>
                <a:latin typeface="Bierstadt" panose="020B0004020202020204" pitchFamily="34" charset="0"/>
                <a:cs typeface="Arial"/>
              </a:rPr>
              <a:t>Federal Land Policy Management Act</a:t>
            </a:r>
          </a:p>
          <a:p>
            <a:pPr>
              <a:lnSpc>
                <a:spcPct val="110000"/>
              </a:lnSpc>
              <a:spcBef>
                <a:spcPts val="400"/>
              </a:spcBef>
            </a:pPr>
            <a:r>
              <a:rPr lang="en-US" sz="1600" dirty="0">
                <a:solidFill>
                  <a:srgbClr val="595959"/>
                </a:solidFill>
                <a:latin typeface="Bierstadt" panose="020B0004020202020204" pitchFamily="34" charset="0"/>
                <a:cs typeface="Arial"/>
              </a:rPr>
              <a:t>National Forest Management Act</a:t>
            </a:r>
          </a:p>
          <a:p>
            <a:pPr>
              <a:lnSpc>
                <a:spcPct val="110000"/>
              </a:lnSpc>
              <a:spcBef>
                <a:spcPts val="400"/>
              </a:spcBef>
            </a:pPr>
            <a:r>
              <a:rPr lang="en-US" sz="1600" dirty="0">
                <a:solidFill>
                  <a:srgbClr val="595959"/>
                </a:solidFill>
                <a:latin typeface="Bierstadt" panose="020B0004020202020204" pitchFamily="34" charset="0"/>
                <a:cs typeface="Arial"/>
              </a:rPr>
              <a:t>Antiquities Act</a:t>
            </a:r>
          </a:p>
        </p:txBody>
      </p:sp>
      <p:sp>
        <p:nvSpPr>
          <p:cNvPr id="7" name="Content Placeholder 2"/>
          <p:cNvSpPr txBox="1">
            <a:spLocks/>
          </p:cNvSpPr>
          <p:nvPr/>
        </p:nvSpPr>
        <p:spPr>
          <a:xfrm>
            <a:off x="6096001" y="1035633"/>
            <a:ext cx="5614737" cy="4617948"/>
          </a:xfrm>
          <a:prstGeom prst="rect">
            <a:avLst/>
          </a:prstGeom>
        </p:spPr>
        <p:txBody>
          <a:bodyPr lIns="91438" tIns="45719" rIns="91438" bIns="45719">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2000" b="1" dirty="0">
                <a:solidFill>
                  <a:srgbClr val="595959"/>
                </a:solidFill>
                <a:latin typeface="Bierstadt" panose="020B0004020202020204" pitchFamily="34" charset="0"/>
                <a:cs typeface="Arial"/>
              </a:rPr>
              <a:t>State</a:t>
            </a:r>
          </a:p>
          <a:p>
            <a:pPr>
              <a:lnSpc>
                <a:spcPct val="110000"/>
              </a:lnSpc>
              <a:spcBef>
                <a:spcPts val="400"/>
              </a:spcBef>
            </a:pPr>
            <a:r>
              <a:rPr lang="en-US" sz="1600" dirty="0">
                <a:solidFill>
                  <a:srgbClr val="595959"/>
                </a:solidFill>
                <a:latin typeface="Bierstadt" panose="020B0004020202020204" pitchFamily="34" charset="0"/>
                <a:cs typeface="Arial"/>
              </a:rPr>
              <a:t>State environmental policy acts</a:t>
            </a:r>
          </a:p>
          <a:p>
            <a:pPr>
              <a:lnSpc>
                <a:spcPct val="110000"/>
              </a:lnSpc>
              <a:spcBef>
                <a:spcPts val="400"/>
              </a:spcBef>
            </a:pPr>
            <a:r>
              <a:rPr lang="en-US" sz="1600" dirty="0">
                <a:solidFill>
                  <a:srgbClr val="595959"/>
                </a:solidFill>
                <a:latin typeface="Bierstadt" panose="020B0004020202020204" pitchFamily="34" charset="0"/>
                <a:cs typeface="Arial"/>
              </a:rPr>
              <a:t>State surface water discharge permits</a:t>
            </a:r>
          </a:p>
          <a:p>
            <a:pPr>
              <a:lnSpc>
                <a:spcPct val="110000"/>
              </a:lnSpc>
              <a:spcBef>
                <a:spcPts val="400"/>
              </a:spcBef>
            </a:pPr>
            <a:r>
              <a:rPr lang="en-US" sz="1600" dirty="0">
                <a:solidFill>
                  <a:srgbClr val="595959"/>
                </a:solidFill>
                <a:latin typeface="Bierstadt" panose="020B0004020202020204" pitchFamily="34" charset="0"/>
                <a:cs typeface="Arial"/>
              </a:rPr>
              <a:t>State ground water protection laws or regulations</a:t>
            </a:r>
          </a:p>
          <a:p>
            <a:pPr>
              <a:lnSpc>
                <a:spcPct val="110000"/>
              </a:lnSpc>
              <a:spcBef>
                <a:spcPts val="400"/>
              </a:spcBef>
            </a:pPr>
            <a:r>
              <a:rPr lang="en-US" sz="1600" dirty="0">
                <a:solidFill>
                  <a:srgbClr val="595959"/>
                </a:solidFill>
                <a:latin typeface="Bierstadt" panose="020B0004020202020204" pitchFamily="34" charset="0"/>
                <a:cs typeface="Arial"/>
              </a:rPr>
              <a:t>Storm water permits</a:t>
            </a:r>
          </a:p>
          <a:p>
            <a:pPr>
              <a:lnSpc>
                <a:spcPct val="110000"/>
              </a:lnSpc>
              <a:spcBef>
                <a:spcPts val="400"/>
              </a:spcBef>
            </a:pPr>
            <a:r>
              <a:rPr lang="en-US" sz="1600" dirty="0">
                <a:solidFill>
                  <a:srgbClr val="595959"/>
                </a:solidFill>
                <a:latin typeface="Bierstadt" panose="020B0004020202020204" pitchFamily="34" charset="0"/>
                <a:cs typeface="Arial"/>
              </a:rPr>
              <a:t>Construction permits for dams or impoundments</a:t>
            </a:r>
          </a:p>
          <a:p>
            <a:pPr>
              <a:lnSpc>
                <a:spcPct val="110000"/>
              </a:lnSpc>
              <a:spcBef>
                <a:spcPts val="400"/>
              </a:spcBef>
            </a:pPr>
            <a:r>
              <a:rPr lang="en-US" sz="1600" dirty="0">
                <a:solidFill>
                  <a:srgbClr val="595959"/>
                </a:solidFill>
                <a:latin typeface="Bierstadt" panose="020B0004020202020204" pitchFamily="34" charset="0"/>
                <a:cs typeface="Arial"/>
              </a:rPr>
              <a:t>Air quality permits</a:t>
            </a:r>
          </a:p>
          <a:p>
            <a:pPr>
              <a:lnSpc>
                <a:spcPct val="110000"/>
              </a:lnSpc>
              <a:spcBef>
                <a:spcPts val="400"/>
              </a:spcBef>
            </a:pPr>
            <a:r>
              <a:rPr lang="en-US" sz="1600" dirty="0">
                <a:solidFill>
                  <a:srgbClr val="595959"/>
                </a:solidFill>
                <a:latin typeface="Bierstadt" panose="020B0004020202020204" pitchFamily="34" charset="0"/>
                <a:cs typeface="Arial"/>
              </a:rPr>
              <a:t>Solid waste disposal</a:t>
            </a:r>
          </a:p>
          <a:p>
            <a:pPr>
              <a:lnSpc>
                <a:spcPct val="110000"/>
              </a:lnSpc>
              <a:spcBef>
                <a:spcPts val="400"/>
              </a:spcBef>
            </a:pPr>
            <a:r>
              <a:rPr lang="en-US" sz="1600" dirty="0">
                <a:solidFill>
                  <a:srgbClr val="595959"/>
                </a:solidFill>
                <a:latin typeface="Bierstadt" panose="020B0004020202020204" pitchFamily="34" charset="0"/>
                <a:cs typeface="Arial"/>
              </a:rPr>
              <a:t>Water appropriation permits</a:t>
            </a:r>
          </a:p>
          <a:p>
            <a:pPr>
              <a:lnSpc>
                <a:spcPct val="110000"/>
              </a:lnSpc>
              <a:spcBef>
                <a:spcPts val="400"/>
              </a:spcBef>
            </a:pPr>
            <a:r>
              <a:rPr lang="en-US" sz="1600" dirty="0">
                <a:solidFill>
                  <a:srgbClr val="595959"/>
                </a:solidFill>
                <a:latin typeface="Bierstadt" panose="020B0004020202020204" pitchFamily="34" charset="0"/>
                <a:cs typeface="Arial"/>
              </a:rPr>
              <a:t>Mine operating permits</a:t>
            </a:r>
          </a:p>
          <a:p>
            <a:pPr>
              <a:lnSpc>
                <a:spcPct val="110000"/>
              </a:lnSpc>
              <a:spcBef>
                <a:spcPts val="400"/>
              </a:spcBef>
            </a:pPr>
            <a:r>
              <a:rPr lang="en-US" sz="1600" dirty="0">
                <a:solidFill>
                  <a:srgbClr val="595959"/>
                </a:solidFill>
                <a:latin typeface="Bierstadt" panose="020B0004020202020204" pitchFamily="34" charset="0"/>
                <a:cs typeface="Arial"/>
              </a:rPr>
              <a:t>Reclamation plan approvals or permits</a:t>
            </a:r>
          </a:p>
          <a:p>
            <a:pPr>
              <a:lnSpc>
                <a:spcPct val="110000"/>
              </a:lnSpc>
              <a:spcBef>
                <a:spcPts val="400"/>
              </a:spcBef>
            </a:pPr>
            <a:r>
              <a:rPr lang="en-US" sz="1600" dirty="0">
                <a:solidFill>
                  <a:srgbClr val="595959"/>
                </a:solidFill>
                <a:latin typeface="Bierstadt" panose="020B0004020202020204" pitchFamily="34" charset="0"/>
                <a:cs typeface="Arial"/>
              </a:rPr>
              <a:t>Reclamation bonding</a:t>
            </a:r>
          </a:p>
          <a:p>
            <a:pPr>
              <a:lnSpc>
                <a:spcPct val="110000"/>
              </a:lnSpc>
              <a:spcBef>
                <a:spcPts val="400"/>
              </a:spcBef>
            </a:pPr>
            <a:r>
              <a:rPr lang="en-US" sz="1600" dirty="0">
                <a:solidFill>
                  <a:srgbClr val="595959"/>
                </a:solidFill>
                <a:latin typeface="Bierstadt" panose="020B0004020202020204" pitchFamily="34" charset="0"/>
                <a:cs typeface="Arial"/>
              </a:rPr>
              <a:t>Environmental performance bonding</a:t>
            </a:r>
          </a:p>
          <a:p>
            <a:pPr>
              <a:lnSpc>
                <a:spcPct val="110000"/>
              </a:lnSpc>
              <a:spcBef>
                <a:spcPts val="400"/>
              </a:spcBef>
            </a:pPr>
            <a:endParaRPr lang="en-US" sz="1900" dirty="0">
              <a:solidFill>
                <a:srgbClr val="595959"/>
              </a:solidFill>
              <a:latin typeface="Bierstadt" panose="020B0004020202020204" pitchFamily="34" charset="0"/>
              <a:cs typeface="Arial"/>
            </a:endParaRPr>
          </a:p>
          <a:p>
            <a:pPr>
              <a:lnSpc>
                <a:spcPct val="110000"/>
              </a:lnSpc>
              <a:spcBef>
                <a:spcPts val="400"/>
              </a:spcBef>
            </a:pPr>
            <a:endParaRPr lang="en-US" sz="1900" dirty="0">
              <a:solidFill>
                <a:srgbClr val="595959"/>
              </a:solidFill>
              <a:latin typeface="Bierstadt" panose="020B0004020202020204" pitchFamily="34" charset="0"/>
              <a:cs typeface="Arial"/>
            </a:endParaRPr>
          </a:p>
        </p:txBody>
      </p:sp>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13</a:t>
            </a:fld>
            <a:endParaRPr lang="de-DE" dirty="0">
              <a:solidFill>
                <a:schemeClr val="tx1">
                  <a:lumMod val="65000"/>
                  <a:lumOff val="35000"/>
                </a:schemeClr>
              </a:solidFill>
              <a:latin typeface="Bierstadt" panose="020B0004020202020204" pitchFamily="34" charset="0"/>
            </a:endParaRPr>
          </a:p>
        </p:txBody>
      </p:sp>
      <p:cxnSp>
        <p:nvCxnSpPr>
          <p:cNvPr id="8" name="Straight Connector 7"/>
          <p:cNvCxnSpPr/>
          <p:nvPr/>
        </p:nvCxnSpPr>
        <p:spPr>
          <a:xfrm flipH="1">
            <a:off x="525463" y="6176205"/>
            <a:ext cx="11137900" cy="13368"/>
          </a:xfrm>
          <a:prstGeom prst="line">
            <a:avLst/>
          </a:prstGeom>
          <a:ln w="28575" cmpd="sng">
            <a:solidFill>
              <a:srgbClr val="FFE0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28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0BE3B"/>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solidFill>
                <a:srgbClr val="FF3232"/>
              </a:solidFill>
            </a:endParaRPr>
          </a:p>
        </p:txBody>
      </p:sp>
      <p:sp>
        <p:nvSpPr>
          <p:cNvPr id="6" name="Title 4"/>
          <p:cNvSpPr>
            <a:spLocks noGrp="1"/>
          </p:cNvSpPr>
          <p:nvPr>
            <p:ph type="title" idx="4294967295"/>
          </p:nvPr>
        </p:nvSpPr>
        <p:spPr>
          <a:xfrm>
            <a:off x="2625932" y="2112852"/>
            <a:ext cx="6940136" cy="2852737"/>
          </a:xfrm>
          <a:prstGeom prst="rect">
            <a:avLst/>
          </a:prstGeom>
        </p:spPr>
        <p:txBody>
          <a:bodyPr lIns="91438" tIns="45719" rIns="91438" bIns="45719" anchor="ctr"/>
          <a:lstStyle/>
          <a:p>
            <a:pPr algn="ctr"/>
            <a:r>
              <a:rPr lang="en-US" b="1" dirty="0">
                <a:solidFill>
                  <a:schemeClr val="bg1"/>
                </a:solidFill>
                <a:latin typeface="Bierstadt" panose="020B0004020202020204" pitchFamily="34" charset="0"/>
                <a:cs typeface="Arial"/>
              </a:rPr>
              <a:t>Providing the Resources for a Better Life</a:t>
            </a:r>
          </a:p>
        </p:txBody>
      </p:sp>
      <p:pic>
        <p:nvPicPr>
          <p:cNvPr id="8" name="Picture 7" descr="NMA_PPT_Icons_Overview_Resourc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333" y="931334"/>
            <a:ext cx="1143000" cy="1143000"/>
          </a:xfrm>
          <a:prstGeom prst="rect">
            <a:avLst/>
          </a:prstGeom>
        </p:spPr>
      </p:pic>
    </p:spTree>
    <p:extLst>
      <p:ext uri="{BB962C8B-B14F-4D97-AF65-F5344CB8AC3E}">
        <p14:creationId xmlns:p14="http://schemas.microsoft.com/office/powerpoint/2010/main" val="252206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87" y="420340"/>
            <a:ext cx="10515600" cy="1025193"/>
          </a:xfrm>
          <a:prstGeom prst="rect">
            <a:avLst/>
          </a:prstGeom>
        </p:spPr>
        <p:txBody>
          <a:bodyPr lIns="91438" tIns="45719" rIns="91438" bIns="45719">
            <a:normAutofit/>
          </a:bodyPr>
          <a:lstStyle/>
          <a:p>
            <a:r>
              <a:rPr lang="en-US" sz="3600" dirty="0">
                <a:solidFill>
                  <a:srgbClr val="80BE3B"/>
                </a:solidFill>
                <a:latin typeface="Bierstadt" panose="020B0004020202020204" pitchFamily="34" charset="0"/>
                <a:cs typeface="Arial"/>
              </a:rPr>
              <a:t>Mining for Our Future</a:t>
            </a:r>
            <a:endParaRPr lang="en-US" sz="3600" dirty="0">
              <a:solidFill>
                <a:srgbClr val="80BE3B"/>
              </a:solidFill>
              <a:highlight>
                <a:srgbClr val="FFFF00"/>
              </a:highlight>
              <a:latin typeface="Bierstadt" panose="020B0004020202020204" pitchFamily="34" charset="0"/>
              <a:cs typeface="Arial"/>
            </a:endParaRPr>
          </a:p>
        </p:txBody>
      </p:sp>
      <p:sp>
        <p:nvSpPr>
          <p:cNvPr id="3" name="Content Placeholder 2"/>
          <p:cNvSpPr>
            <a:spLocks noGrp="1"/>
          </p:cNvSpPr>
          <p:nvPr>
            <p:ph idx="4294967295"/>
          </p:nvPr>
        </p:nvSpPr>
        <p:spPr>
          <a:xfrm>
            <a:off x="419187" y="1120026"/>
            <a:ext cx="10792326" cy="4617948"/>
          </a:xfrm>
          <a:prstGeom prst="rect">
            <a:avLst/>
          </a:prstGeom>
        </p:spPr>
        <p:txBody>
          <a:bodyPr lIns="91438" tIns="45719" rIns="91438" bIns="45719">
            <a:noAutofit/>
          </a:bodyPr>
          <a:lstStyle/>
          <a:p>
            <a:pPr marL="0" indent="0">
              <a:lnSpc>
                <a:spcPct val="110000"/>
              </a:lnSpc>
              <a:spcAft>
                <a:spcPts val="1200"/>
              </a:spcAft>
              <a:buNone/>
            </a:pPr>
            <a:r>
              <a:rPr lang="en-US" sz="2000" dirty="0">
                <a:solidFill>
                  <a:srgbClr val="595959"/>
                </a:solidFill>
                <a:latin typeface="Bierstadt" panose="020B0004020202020204" pitchFamily="34" charset="0"/>
                <a:cs typeface="Arial"/>
              </a:rPr>
              <a:t>Innovative technologies made possible through and employed by mining are providing the mineral and energy resources essential for a better life and a better future. </a:t>
            </a:r>
          </a:p>
          <a:p>
            <a:pPr lvl="1">
              <a:lnSpc>
                <a:spcPct val="120000"/>
              </a:lnSpc>
              <a:buClr>
                <a:schemeClr val="tx1">
                  <a:lumMod val="65000"/>
                  <a:lumOff val="35000"/>
                </a:schemeClr>
              </a:buClr>
            </a:pPr>
            <a:r>
              <a:rPr lang="en-US" sz="2000" b="1" dirty="0">
                <a:solidFill>
                  <a:srgbClr val="80BE3B"/>
                </a:solidFill>
                <a:latin typeface="Bierstadt" panose="020B0004020202020204" pitchFamily="34" charset="0"/>
                <a:cs typeface="Arial"/>
              </a:rPr>
              <a:t>Advancing innovation. </a:t>
            </a:r>
            <a:r>
              <a:rPr lang="en-US" sz="2000" dirty="0">
                <a:solidFill>
                  <a:srgbClr val="595959"/>
                </a:solidFill>
                <a:latin typeface="Bierstadt" panose="020B0004020202020204" pitchFamily="34" charset="0"/>
                <a:cs typeface="Arial"/>
              </a:rPr>
              <a:t>Minerals are supporting innovation everywhere you look, from electric vehicles that depend on their conductivity to medical applications that utilize their antimicrobial capabilities.  </a:t>
            </a:r>
          </a:p>
          <a:p>
            <a:pPr lvl="1">
              <a:lnSpc>
                <a:spcPct val="120000"/>
              </a:lnSpc>
              <a:buClr>
                <a:schemeClr val="tx1">
                  <a:lumMod val="65000"/>
                  <a:lumOff val="35000"/>
                </a:schemeClr>
              </a:buClr>
            </a:pPr>
            <a:r>
              <a:rPr lang="en-US" sz="2000" b="1" dirty="0">
                <a:solidFill>
                  <a:srgbClr val="80BE3B"/>
                </a:solidFill>
                <a:latin typeface="Bierstadt" panose="020B0004020202020204" pitchFamily="34" charset="0"/>
                <a:cs typeface="Arial"/>
              </a:rPr>
              <a:t>Utilizing innovation. </a:t>
            </a:r>
            <a:r>
              <a:rPr lang="en-US" sz="2000" dirty="0">
                <a:solidFill>
                  <a:srgbClr val="595959"/>
                </a:solidFill>
                <a:latin typeface="Bierstadt" panose="020B0004020202020204" pitchFamily="34" charset="0"/>
                <a:cs typeface="Arial"/>
              </a:rPr>
              <a:t>Advanced technologies are making combustion of coal more efficient and cleaner every day. Dramatic reductions of sulfur dioxide, nitrogen oxide and particulate matter that have already been achieved show how advancements in emissions technology, including carbon capture utilization and storage, hold even more promise for the future. And affordable, commercially-available high efficiency, low emissions technologies are capable of cutting U.S. coal-plant CO</a:t>
            </a:r>
            <a:r>
              <a:rPr lang="en-US" sz="1000" dirty="0">
                <a:solidFill>
                  <a:srgbClr val="595959"/>
                </a:solidFill>
                <a:latin typeface="Bierstadt" panose="020B0004020202020204" pitchFamily="34" charset="0"/>
                <a:cs typeface="Arial"/>
              </a:rPr>
              <a:t>2</a:t>
            </a:r>
            <a:r>
              <a:rPr lang="en-US" sz="2000" dirty="0">
                <a:solidFill>
                  <a:srgbClr val="595959"/>
                </a:solidFill>
                <a:latin typeface="Bierstadt" panose="020B0004020202020204" pitchFamily="34" charset="0"/>
                <a:cs typeface="Arial"/>
              </a:rPr>
              <a:t> emissions by up to 35 percent.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15</a:t>
            </a:fld>
            <a:endParaRPr lang="de-DE" dirty="0">
              <a:solidFill>
                <a:schemeClr val="tx1">
                  <a:lumMod val="65000"/>
                  <a:lumOff val="35000"/>
                </a:schemeClr>
              </a:solidFill>
              <a:latin typeface="Bierstadt" panose="020B0004020202020204" pitchFamily="34" charset="0"/>
            </a:endParaRPr>
          </a:p>
        </p:txBody>
      </p:sp>
      <p:cxnSp>
        <p:nvCxnSpPr>
          <p:cNvPr id="6" name="Straight Connector 5"/>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85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343" y="-153546"/>
            <a:ext cx="12375343" cy="7011546"/>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31130" y="483935"/>
            <a:ext cx="6896769" cy="784830"/>
          </a:xfrm>
          <a:prstGeom prst="rect">
            <a:avLst/>
          </a:prstGeom>
          <a:noFill/>
        </p:spPr>
        <p:txBody>
          <a:bodyPr wrap="square" rtlCol="0">
            <a:spAutoFit/>
          </a:bodyPr>
          <a:lstStyle/>
          <a:p>
            <a:pPr>
              <a:lnSpc>
                <a:spcPct val="80000"/>
              </a:lnSpc>
            </a:pPr>
            <a:r>
              <a:rPr lang="en-US" sz="5400" b="1" dirty="0">
                <a:solidFill>
                  <a:srgbClr val="80BE3B"/>
                </a:solidFill>
                <a:latin typeface="Bierstadt" panose="020B0004020202020204" pitchFamily="34" charset="0"/>
                <a:cs typeface="Arial"/>
              </a:rPr>
              <a:t>Spurring Innovation</a:t>
            </a:r>
          </a:p>
        </p:txBody>
      </p:sp>
      <p:cxnSp>
        <p:nvCxnSpPr>
          <p:cNvPr id="5" name="Straight Connector 4"/>
          <p:cNvCxnSpPr/>
          <p:nvPr/>
        </p:nvCxnSpPr>
        <p:spPr>
          <a:xfrm>
            <a:off x="9115321" y="22402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011513" y="2284413"/>
            <a:ext cx="2669208" cy="975332"/>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4.7 tons</a:t>
            </a:r>
          </a:p>
          <a:p>
            <a:pPr>
              <a:lnSpc>
                <a:spcPct val="110000"/>
              </a:lnSpc>
            </a:pPr>
            <a:r>
              <a:rPr lang="en-US" sz="1200" i="1" dirty="0">
                <a:solidFill>
                  <a:srgbClr val="80BE3B"/>
                </a:solidFill>
                <a:latin typeface="Bierstadt" panose="020B0004020202020204" pitchFamily="34" charset="0"/>
                <a:cs typeface="Arial"/>
              </a:rPr>
              <a:t>Amount of copper needed for a single wind turbine.</a:t>
            </a:r>
            <a:r>
              <a:rPr lang="en-US" sz="1200" i="1" baseline="30000" dirty="0">
                <a:solidFill>
                  <a:srgbClr val="80BE3B"/>
                </a:solidFill>
                <a:latin typeface="Bierstadt" panose="020B0004020202020204" pitchFamily="34" charset="0"/>
                <a:cs typeface="Arial"/>
              </a:rPr>
              <a:t>7</a:t>
            </a:r>
          </a:p>
        </p:txBody>
      </p:sp>
      <p:cxnSp>
        <p:nvCxnSpPr>
          <p:cNvPr id="19" name="Straight Connector 18"/>
          <p:cNvCxnSpPr/>
          <p:nvPr/>
        </p:nvCxnSpPr>
        <p:spPr>
          <a:xfrm>
            <a:off x="5131905" y="3951032"/>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61355" y="2240225"/>
            <a:ext cx="4315445"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9522793" y="3954725"/>
            <a:ext cx="2102676" cy="1182961"/>
            <a:chOff x="9522793" y="3586425"/>
            <a:chExt cx="2102676" cy="1182961"/>
          </a:xfrm>
        </p:grpSpPr>
        <p:cxnSp>
          <p:nvCxnSpPr>
            <p:cNvPr id="24" name="Straight Connector 23"/>
            <p:cNvCxnSpPr/>
            <p:nvPr/>
          </p:nvCxnSpPr>
          <p:spPr>
            <a:xfrm>
              <a:off x="9626600" y="35864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9522793" y="3630613"/>
              <a:ext cx="2021507" cy="1138773"/>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300+</a:t>
              </a:r>
            </a:p>
            <a:p>
              <a:r>
                <a:rPr lang="en-US" sz="1200" i="1" dirty="0">
                  <a:solidFill>
                    <a:srgbClr val="80BE3B"/>
                  </a:solidFill>
                  <a:latin typeface="Bierstadt" panose="020B0004020202020204" pitchFamily="34" charset="0"/>
                  <a:cs typeface="Arial"/>
                </a:rPr>
                <a:t>Number of new mines needed by 2035 just to fulfill battery demands.</a:t>
              </a:r>
              <a:r>
                <a:rPr lang="en-US" sz="1200" i="1" baseline="30000" dirty="0">
                  <a:solidFill>
                    <a:srgbClr val="80BE3B"/>
                  </a:solidFill>
                  <a:latin typeface="Bierstadt" panose="020B0004020202020204" pitchFamily="34" charset="0"/>
                  <a:cs typeface="Arial"/>
                </a:rPr>
                <a:t>8</a:t>
              </a:r>
            </a:p>
          </p:txBody>
        </p:sp>
      </p:grpSp>
      <p:sp>
        <p:nvSpPr>
          <p:cNvPr id="2" name="Rectangle 1"/>
          <p:cNvSpPr/>
          <p:nvPr/>
        </p:nvSpPr>
        <p:spPr>
          <a:xfrm>
            <a:off x="436563" y="1295400"/>
            <a:ext cx="7716837" cy="400110"/>
          </a:xfrm>
          <a:prstGeom prst="rect">
            <a:avLst/>
          </a:prstGeom>
        </p:spPr>
        <p:txBody>
          <a:bodyPr wrap="square">
            <a:spAutoFit/>
          </a:bodyPr>
          <a:lstStyle/>
          <a:p>
            <a:r>
              <a:rPr lang="en-US" sz="2000" dirty="0">
                <a:solidFill>
                  <a:srgbClr val="80BE3B"/>
                </a:solidFill>
                <a:latin typeface="Arial"/>
                <a:cs typeface="Arial"/>
              </a:rPr>
              <a:t>Mining is key to advancing technologies for the future. </a:t>
            </a:r>
          </a:p>
        </p:txBody>
      </p:sp>
      <p:sp>
        <p:nvSpPr>
          <p:cNvPr id="29" name="TextBox 28"/>
          <p:cNvSpPr txBox="1"/>
          <p:nvPr/>
        </p:nvSpPr>
        <p:spPr>
          <a:xfrm>
            <a:off x="6217422" y="2286000"/>
            <a:ext cx="2156792" cy="980140"/>
          </a:xfrm>
          <a:prstGeom prst="rect">
            <a:avLst/>
          </a:prstGeom>
          <a:noFill/>
        </p:spPr>
        <p:txBody>
          <a:bodyPr wrap="square" rtlCol="0">
            <a:spAutoFit/>
          </a:bodyPr>
          <a:lstStyle/>
          <a:p>
            <a:r>
              <a:rPr lang="en-US" sz="3200" b="1" dirty="0">
                <a:solidFill>
                  <a:srgbClr val="80BE3B"/>
                </a:solidFill>
                <a:latin typeface="Bierstadt" panose="020B0004020202020204" pitchFamily="34" charset="0"/>
                <a:cs typeface="Arial"/>
              </a:rPr>
              <a:t>5x</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Increase in lithium needs by 2030.</a:t>
            </a:r>
            <a:r>
              <a:rPr lang="en-US" sz="1200" i="1" baseline="30000" dirty="0">
                <a:solidFill>
                  <a:srgbClr val="80BE3B"/>
                </a:solidFill>
                <a:latin typeface="Bierstadt" panose="020B0004020202020204" pitchFamily="34" charset="0"/>
                <a:cs typeface="Arial"/>
              </a:rPr>
              <a:t>3</a:t>
            </a:r>
          </a:p>
        </p:txBody>
      </p:sp>
      <p:cxnSp>
        <p:nvCxnSpPr>
          <p:cNvPr id="30" name="Straight Connector 29"/>
          <p:cNvCxnSpPr/>
          <p:nvPr/>
        </p:nvCxnSpPr>
        <p:spPr>
          <a:xfrm>
            <a:off x="6321231" y="2241812"/>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7271574" y="3954725"/>
            <a:ext cx="2253426" cy="1222652"/>
            <a:chOff x="4972874" y="3561025"/>
            <a:chExt cx="2253426" cy="1222652"/>
          </a:xfrm>
        </p:grpSpPr>
        <p:sp>
          <p:nvSpPr>
            <p:cNvPr id="32" name="TextBox 31"/>
            <p:cNvSpPr txBox="1"/>
            <p:nvPr/>
          </p:nvSpPr>
          <p:spPr>
            <a:xfrm>
              <a:off x="4972874" y="3605213"/>
              <a:ext cx="2253426" cy="1178464"/>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14%</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global silver demand utilized in the production of solar panels.</a:t>
              </a:r>
              <a:r>
                <a:rPr lang="en-US" sz="1200" i="1" baseline="30000" dirty="0">
                  <a:solidFill>
                    <a:srgbClr val="80BE3B"/>
                  </a:solidFill>
                  <a:latin typeface="Bierstadt" panose="020B0004020202020204" pitchFamily="34" charset="0"/>
                  <a:cs typeface="Arial"/>
                </a:rPr>
                <a:t>5</a:t>
              </a:r>
            </a:p>
          </p:txBody>
        </p:sp>
        <p:cxnSp>
          <p:nvCxnSpPr>
            <p:cNvPr id="33" name="Straight Connector 32"/>
            <p:cNvCxnSpPr/>
            <p:nvPr/>
          </p:nvCxnSpPr>
          <p:spPr>
            <a:xfrm>
              <a:off x="5082209" y="35610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431130" y="3829517"/>
            <a:ext cx="4343400" cy="686022"/>
          </a:xfrm>
          <a:prstGeom prst="rect">
            <a:avLst/>
          </a:prstGeom>
        </p:spPr>
        <p:txBody>
          <a:bodyPr wrap="square">
            <a:spAutoFit/>
          </a:bodyPr>
          <a:lstStyle/>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Projected increase in demand for minerals needed for future energy technologies, according to the Center for Strategic and International Studies.</a:t>
            </a:r>
            <a:r>
              <a:rPr lang="en-US" sz="1200" i="1" baseline="30000" dirty="0">
                <a:solidFill>
                  <a:srgbClr val="80BE3B"/>
                </a:solidFill>
                <a:latin typeface="Bierstadt" panose="020B0004020202020204" pitchFamily="34" charset="0"/>
                <a:cs typeface="Arial"/>
              </a:rPr>
              <a:t>1</a:t>
            </a:r>
          </a:p>
        </p:txBody>
      </p:sp>
      <p:sp>
        <p:nvSpPr>
          <p:cNvPr id="34" name="TextBox 33"/>
          <p:cNvSpPr txBox="1"/>
          <p:nvPr/>
        </p:nvSpPr>
        <p:spPr>
          <a:xfrm>
            <a:off x="431130" y="1253564"/>
            <a:ext cx="4792984" cy="2646878"/>
          </a:xfrm>
          <a:prstGeom prst="rect">
            <a:avLst/>
          </a:prstGeom>
          <a:noFill/>
        </p:spPr>
        <p:txBody>
          <a:bodyPr wrap="square" rtlCol="0" anchor="t">
            <a:spAutoFit/>
          </a:bodyPr>
          <a:lstStyle/>
          <a:p>
            <a:r>
              <a:rPr lang="en-US" sz="16600" b="1" spc="-500" baseline="-6000" dirty="0">
                <a:solidFill>
                  <a:srgbClr val="80BE3B"/>
                </a:solidFill>
                <a:latin typeface="Bierstadt" panose="020B0004020202020204" pitchFamily="34" charset="0"/>
                <a:cs typeface="Arial"/>
              </a:rPr>
              <a:t>1,000%</a:t>
            </a:r>
            <a:endParaRPr lang="en-US" sz="16600" b="1" spc="-500" dirty="0">
              <a:solidFill>
                <a:srgbClr val="80BE3B"/>
              </a:solidFill>
              <a:latin typeface="Bierstadt" panose="020B0004020202020204" pitchFamily="34" charset="0"/>
              <a:cs typeface="Arial"/>
            </a:endParaRPr>
          </a:p>
        </p:txBody>
      </p:sp>
      <p:sp>
        <p:nvSpPr>
          <p:cNvPr id="35" name="TextBox 34"/>
          <p:cNvSpPr txBox="1"/>
          <p:nvPr/>
        </p:nvSpPr>
        <p:spPr>
          <a:xfrm>
            <a:off x="5036376" y="3995220"/>
            <a:ext cx="2352264" cy="1874039"/>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1/5 of a gram</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gold in the average computer, used in many electronics due to its high corrosion resistance.</a:t>
            </a:r>
            <a:r>
              <a:rPr lang="en-US" sz="1200" i="1" baseline="30000" dirty="0">
                <a:solidFill>
                  <a:srgbClr val="80BE3B"/>
                </a:solidFill>
                <a:latin typeface="Bierstadt" panose="020B0004020202020204" pitchFamily="34" charset="0"/>
                <a:cs typeface="Arial"/>
              </a:rPr>
              <a:t>4</a:t>
            </a:r>
          </a:p>
        </p:txBody>
      </p:sp>
      <p:sp>
        <p:nvSpPr>
          <p:cNvPr id="20" name="TextBox 19">
            <a:extLst>
              <a:ext uri="{FF2B5EF4-FFF2-40B4-BE49-F238E27FC236}">
                <a16:creationId xmlns:a16="http://schemas.microsoft.com/office/drawing/2014/main" id="{44CFD464-1EB1-42C0-8EB6-11E0CEF0F37A}"/>
              </a:ext>
            </a:extLst>
          </p:cNvPr>
          <p:cNvSpPr txBox="1"/>
          <p:nvPr/>
        </p:nvSpPr>
        <p:spPr>
          <a:xfrm>
            <a:off x="9011512" y="351649"/>
            <a:ext cx="2808575" cy="1386405"/>
          </a:xfrm>
          <a:prstGeom prst="rect">
            <a:avLst/>
          </a:prstGeom>
          <a:noFill/>
        </p:spPr>
        <p:txBody>
          <a:bodyPr wrap="square" rtlCol="0">
            <a:spAutoFit/>
          </a:bodyPr>
          <a:lstStyle/>
          <a:p>
            <a:r>
              <a:rPr lang="en-US" sz="3200" b="1" dirty="0">
                <a:solidFill>
                  <a:srgbClr val="80BE3B"/>
                </a:solidFill>
                <a:latin typeface="Bierstadt" panose="020B0004020202020204" pitchFamily="34" charset="0"/>
                <a:cs typeface="Arial"/>
              </a:rPr>
              <a:t>67</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Number of carbon capture, use and storage facilities across all applications under construction or operating around the world.</a:t>
            </a:r>
            <a:r>
              <a:rPr lang="en-US" sz="1200" i="1" baseline="30000" dirty="0">
                <a:solidFill>
                  <a:srgbClr val="80BE3B"/>
                </a:solidFill>
                <a:latin typeface="Bierstadt" panose="020B0004020202020204" pitchFamily="34" charset="0"/>
                <a:cs typeface="Arial"/>
              </a:rPr>
              <a:t> 6</a:t>
            </a:r>
          </a:p>
        </p:txBody>
      </p:sp>
      <p:sp>
        <p:nvSpPr>
          <p:cNvPr id="22" name="TextBox 21">
            <a:extLst>
              <a:ext uri="{FF2B5EF4-FFF2-40B4-BE49-F238E27FC236}">
                <a16:creationId xmlns:a16="http://schemas.microsoft.com/office/drawing/2014/main" id="{E25756BD-6DBE-473F-86BD-648C3EAB6FDB}"/>
              </a:ext>
            </a:extLst>
          </p:cNvPr>
          <p:cNvSpPr txBox="1"/>
          <p:nvPr/>
        </p:nvSpPr>
        <p:spPr>
          <a:xfrm>
            <a:off x="431130" y="4800978"/>
            <a:ext cx="4343400" cy="954107"/>
          </a:xfrm>
          <a:prstGeom prst="rect">
            <a:avLst/>
          </a:prstGeom>
          <a:noFill/>
        </p:spPr>
        <p:txBody>
          <a:bodyPr wrap="square" rtlCol="0">
            <a:spAutoFit/>
          </a:bodyPr>
          <a:lstStyle/>
          <a:p>
            <a:r>
              <a:rPr lang="en-US" sz="3200" b="1" dirty="0">
                <a:solidFill>
                  <a:srgbClr val="80BE3B"/>
                </a:solidFill>
                <a:latin typeface="Bierstadt" panose="020B0004020202020204" pitchFamily="34" charset="0"/>
                <a:cs typeface="Arial"/>
              </a:rPr>
              <a:t>6x</a:t>
            </a:r>
          </a:p>
          <a:p>
            <a:r>
              <a:rPr lang="en-US" sz="1200" i="1" dirty="0">
                <a:solidFill>
                  <a:srgbClr val="80BE3B"/>
                </a:solidFill>
                <a:latin typeface="Bierstadt" panose="020B0004020202020204" pitchFamily="34" charset="0"/>
                <a:cs typeface="Arial"/>
              </a:rPr>
              <a:t>A typical electric car requires six times the mineral inputs of a conventional car.</a:t>
            </a:r>
            <a:r>
              <a:rPr lang="en-US" sz="1200" i="1" baseline="30000" dirty="0">
                <a:solidFill>
                  <a:srgbClr val="80BE3B"/>
                </a:solidFill>
                <a:latin typeface="Bierstadt" panose="020B0004020202020204" pitchFamily="34" charset="0"/>
                <a:cs typeface="Arial"/>
              </a:rPr>
              <a:t>2</a:t>
            </a:r>
            <a:r>
              <a:rPr lang="en-US" sz="1200" i="1" dirty="0">
                <a:solidFill>
                  <a:srgbClr val="80BE3B"/>
                </a:solidFill>
                <a:latin typeface="Bierstadt" panose="020B0004020202020204" pitchFamily="34" charset="0"/>
                <a:cs typeface="Arial"/>
              </a:rPr>
              <a:t> </a:t>
            </a:r>
          </a:p>
        </p:txBody>
      </p:sp>
      <p:cxnSp>
        <p:nvCxnSpPr>
          <p:cNvPr id="23" name="Straight Connector 22">
            <a:extLst>
              <a:ext uri="{FF2B5EF4-FFF2-40B4-BE49-F238E27FC236}">
                <a16:creationId xmlns:a16="http://schemas.microsoft.com/office/drawing/2014/main" id="{6EEC854C-112E-40C5-A9B9-ED695505D2A1}"/>
              </a:ext>
            </a:extLst>
          </p:cNvPr>
          <p:cNvCxnSpPr/>
          <p:nvPr/>
        </p:nvCxnSpPr>
        <p:spPr>
          <a:xfrm>
            <a:off x="561355" y="472111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74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latin typeface="Bierstadt" panose="020B0004020202020204" pitchFamily="34" charset="0"/>
            </a:endParaRPr>
          </a:p>
        </p:txBody>
      </p:sp>
      <p:sp>
        <p:nvSpPr>
          <p:cNvPr id="7" name="TextBox 6"/>
          <p:cNvSpPr txBox="1"/>
          <p:nvPr/>
        </p:nvSpPr>
        <p:spPr>
          <a:xfrm>
            <a:off x="431130" y="483935"/>
            <a:ext cx="6896769" cy="784830"/>
          </a:xfrm>
          <a:prstGeom prst="rect">
            <a:avLst/>
          </a:prstGeom>
          <a:noFill/>
        </p:spPr>
        <p:txBody>
          <a:bodyPr wrap="square" rtlCol="0">
            <a:spAutoFit/>
          </a:bodyPr>
          <a:lstStyle/>
          <a:p>
            <a:pPr>
              <a:lnSpc>
                <a:spcPct val="80000"/>
              </a:lnSpc>
            </a:pPr>
            <a:r>
              <a:rPr lang="en-US" sz="5400" b="1" dirty="0">
                <a:solidFill>
                  <a:srgbClr val="80BE3B"/>
                </a:solidFill>
                <a:latin typeface="Bierstadt" panose="020B0004020202020204" pitchFamily="34" charset="0"/>
                <a:cs typeface="Arial"/>
              </a:rPr>
              <a:t>U.S. Economy</a:t>
            </a:r>
          </a:p>
        </p:txBody>
      </p:sp>
      <p:cxnSp>
        <p:nvCxnSpPr>
          <p:cNvPr id="5" name="Straight Connector 4"/>
          <p:cNvCxnSpPr/>
          <p:nvPr/>
        </p:nvCxnSpPr>
        <p:spPr>
          <a:xfrm>
            <a:off x="9626600" y="74961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522793" y="793804"/>
            <a:ext cx="2224707" cy="991041"/>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224,000</a:t>
            </a:r>
          </a:p>
          <a:p>
            <a:pPr>
              <a:lnSpc>
                <a:spcPct val="110000"/>
              </a:lnSpc>
            </a:pPr>
            <a:r>
              <a:rPr lang="en-US" sz="1200" i="1" dirty="0">
                <a:solidFill>
                  <a:srgbClr val="80BE3B"/>
                </a:solidFill>
                <a:latin typeface="Bierstadt" panose="020B0004020202020204" pitchFamily="34" charset="0"/>
                <a:cs typeface="Arial"/>
              </a:rPr>
              <a:t>Number of indirect coal mining jobs.</a:t>
            </a:r>
            <a:r>
              <a:rPr lang="en-US" sz="1200" i="1" baseline="30000" dirty="0">
                <a:solidFill>
                  <a:srgbClr val="80BE3B"/>
                </a:solidFill>
                <a:latin typeface="Bierstadt" panose="020B0004020202020204" pitchFamily="34" charset="0"/>
                <a:cs typeface="Arial"/>
              </a:rPr>
              <a:t>2</a:t>
            </a:r>
          </a:p>
        </p:txBody>
      </p:sp>
      <p:cxnSp>
        <p:nvCxnSpPr>
          <p:cNvPr id="24" name="Straight Connector 23"/>
          <p:cNvCxnSpPr/>
          <p:nvPr/>
        </p:nvCxnSpPr>
        <p:spPr>
          <a:xfrm>
            <a:off x="7340600" y="74961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6793" y="793804"/>
            <a:ext cx="2021507" cy="991041"/>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100,000</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Number of direct coal mining industry jobs.</a:t>
            </a:r>
            <a:r>
              <a:rPr lang="en-US" sz="1200" i="1" baseline="30000" dirty="0">
                <a:solidFill>
                  <a:srgbClr val="80BE3B"/>
                </a:solidFill>
                <a:latin typeface="Bierstadt" panose="020B0004020202020204" pitchFamily="34" charset="0"/>
                <a:cs typeface="Arial"/>
              </a:rPr>
              <a:t>1</a:t>
            </a:r>
          </a:p>
        </p:txBody>
      </p:sp>
      <p:sp>
        <p:nvSpPr>
          <p:cNvPr id="36" name="Rectangle 35"/>
          <p:cNvSpPr/>
          <p:nvPr/>
        </p:nvSpPr>
        <p:spPr>
          <a:xfrm>
            <a:off x="436563" y="1651000"/>
            <a:ext cx="6408737" cy="1441420"/>
          </a:xfrm>
          <a:prstGeom prst="rect">
            <a:avLst/>
          </a:prstGeom>
        </p:spPr>
        <p:txBody>
          <a:bodyPr wrap="square">
            <a:spAutoFit/>
          </a:bodyPr>
          <a:lstStyle/>
          <a:p>
            <a:pPr>
              <a:lnSpc>
                <a:spcPct val="110000"/>
              </a:lnSpc>
            </a:pPr>
            <a:r>
              <a:rPr lang="en-US" sz="2000" dirty="0">
                <a:solidFill>
                  <a:srgbClr val="80BE3B"/>
                </a:solidFill>
                <a:latin typeface="Bierstadt" panose="020B0004020202020204" pitchFamily="34" charset="0"/>
                <a:cs typeface="Arial"/>
              </a:rPr>
              <a:t>Mining provides essential power and materials for nearly every industry and consumer product, and supplies low-cost, reliable fuel for homes and businesses across the country.</a:t>
            </a:r>
          </a:p>
        </p:txBody>
      </p:sp>
      <p:sp>
        <p:nvSpPr>
          <p:cNvPr id="26" name="TextBox 25"/>
          <p:cNvSpPr txBox="1"/>
          <p:nvPr/>
        </p:nvSpPr>
        <p:spPr>
          <a:xfrm>
            <a:off x="431130" y="4035368"/>
            <a:ext cx="5941095" cy="1110753"/>
          </a:xfrm>
          <a:prstGeom prst="rect">
            <a:avLst/>
          </a:prstGeom>
          <a:noFill/>
        </p:spPr>
        <p:txBody>
          <a:bodyPr wrap="square" rtlCol="0">
            <a:spAutoFit/>
          </a:bodyPr>
          <a:lstStyle/>
          <a:p>
            <a:r>
              <a:rPr lang="en-US" sz="5400" b="1" spc="-50" dirty="0">
                <a:solidFill>
                  <a:srgbClr val="80BE3B"/>
                </a:solidFill>
                <a:latin typeface="Bierstadt" panose="020B0004020202020204" pitchFamily="34" charset="0"/>
                <a:cs typeface="Arial"/>
              </a:rPr>
              <a:t>$18,000,000,000</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federal, state and local taxes attributable to mining.</a:t>
            </a:r>
            <a:r>
              <a:rPr lang="en-US" sz="1200" i="1" baseline="30000" dirty="0">
                <a:solidFill>
                  <a:srgbClr val="80BE3B"/>
                </a:solidFill>
                <a:latin typeface="Bierstadt" panose="020B0004020202020204" pitchFamily="34" charset="0"/>
                <a:cs typeface="Arial"/>
              </a:rPr>
              <a:t>4</a:t>
            </a:r>
          </a:p>
        </p:txBody>
      </p:sp>
      <p:cxnSp>
        <p:nvCxnSpPr>
          <p:cNvPr id="21" name="Straight Connector 20"/>
          <p:cNvCxnSpPr/>
          <p:nvPr/>
        </p:nvCxnSpPr>
        <p:spPr>
          <a:xfrm>
            <a:off x="9626600" y="3219771"/>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522793" y="3263959"/>
            <a:ext cx="1953389" cy="975332"/>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609,000</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Number of indirect minerals mining jobs.</a:t>
            </a:r>
            <a:r>
              <a:rPr lang="en-US" sz="1200" i="1" baseline="30000" dirty="0">
                <a:solidFill>
                  <a:srgbClr val="80BE3B"/>
                </a:solidFill>
                <a:latin typeface="Bierstadt" panose="020B0004020202020204" pitchFamily="34" charset="0"/>
                <a:cs typeface="Arial"/>
              </a:rPr>
              <a:t>2</a:t>
            </a:r>
          </a:p>
        </p:txBody>
      </p:sp>
      <p:cxnSp>
        <p:nvCxnSpPr>
          <p:cNvPr id="23" name="Straight Connector 22"/>
          <p:cNvCxnSpPr/>
          <p:nvPr/>
        </p:nvCxnSpPr>
        <p:spPr>
          <a:xfrm>
            <a:off x="7340600" y="3219771"/>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236793" y="3263959"/>
            <a:ext cx="2021507" cy="975332"/>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383,000</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Number of direct minerals  mining industry jobs.</a:t>
            </a:r>
            <a:r>
              <a:rPr lang="en-US" sz="1200" i="1" baseline="30000" dirty="0">
                <a:solidFill>
                  <a:srgbClr val="80BE3B"/>
                </a:solidFill>
                <a:latin typeface="Bierstadt" panose="020B0004020202020204" pitchFamily="34" charset="0"/>
                <a:cs typeface="Arial"/>
              </a:rPr>
              <a:t>1</a:t>
            </a:r>
          </a:p>
        </p:txBody>
      </p:sp>
      <p:cxnSp>
        <p:nvCxnSpPr>
          <p:cNvPr id="29" name="Straight Connector 28"/>
          <p:cNvCxnSpPr/>
          <p:nvPr/>
        </p:nvCxnSpPr>
        <p:spPr>
          <a:xfrm>
            <a:off x="534937" y="3477014"/>
            <a:ext cx="4310063"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48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18</a:t>
            </a:fld>
            <a:endParaRPr lang="de-DE" dirty="0">
              <a:solidFill>
                <a:schemeClr val="tx1">
                  <a:lumMod val="65000"/>
                  <a:lumOff val="35000"/>
                </a:schemeClr>
              </a:solidFill>
            </a:endParaRPr>
          </a:p>
        </p:txBody>
      </p:sp>
      <p:sp>
        <p:nvSpPr>
          <p:cNvPr id="7" name="Title 1"/>
          <p:cNvSpPr txBox="1">
            <a:spLocks/>
          </p:cNvSpPr>
          <p:nvPr/>
        </p:nvSpPr>
        <p:spPr>
          <a:xfrm>
            <a:off x="421454" y="430909"/>
            <a:ext cx="10515600" cy="673440"/>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Bierstadt" panose="020B0004020202020204" pitchFamily="34" charset="0"/>
                <a:cs typeface="Arial"/>
              </a:rPr>
              <a:t>Annual Mining Wages </a:t>
            </a:r>
            <a:r>
              <a:rPr lang="en-US" sz="3600" i="1" dirty="0">
                <a:solidFill>
                  <a:srgbClr val="80BE3B"/>
                </a:solidFill>
                <a:latin typeface="Bierstadt" panose="020B0004020202020204" pitchFamily="34" charset="0"/>
                <a:cs typeface="Arial"/>
              </a:rPr>
              <a:t>vs</a:t>
            </a:r>
            <a:r>
              <a:rPr lang="en-US" sz="3600" dirty="0">
                <a:solidFill>
                  <a:srgbClr val="80BE3B"/>
                </a:solidFill>
                <a:latin typeface="Bierstadt" panose="020B0004020202020204" pitchFamily="34" charset="0"/>
                <a:cs typeface="Arial"/>
              </a:rPr>
              <a:t>. All Industries, 2022</a:t>
            </a:r>
          </a:p>
        </p:txBody>
      </p:sp>
      <p:cxnSp>
        <p:nvCxnSpPr>
          <p:cNvPr id="8" name="Straight Connector 7"/>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1"/>
          <p:cNvSpPr txBox="1">
            <a:spLocks/>
          </p:cNvSpPr>
          <p:nvPr/>
        </p:nvSpPr>
        <p:spPr>
          <a:xfrm>
            <a:off x="592551" y="6253180"/>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18</a:t>
            </a:fld>
            <a:endParaRPr lang="de-DE" dirty="0">
              <a:solidFill>
                <a:schemeClr val="tx1">
                  <a:lumMod val="65000"/>
                  <a:lumOff val="35000"/>
                </a:schemeClr>
              </a:solidFill>
              <a:latin typeface="Bierstadt" panose="020B0004020202020204" pitchFamily="34" charset="0"/>
            </a:endParaRPr>
          </a:p>
        </p:txBody>
      </p:sp>
      <p:pic>
        <p:nvPicPr>
          <p:cNvPr id="4" name="Picture 3" descr="A table with numbers and a green border&#10;&#10;Description automatically generated with medium confidence">
            <a:extLst>
              <a:ext uri="{FF2B5EF4-FFF2-40B4-BE49-F238E27FC236}">
                <a16:creationId xmlns:a16="http://schemas.microsoft.com/office/drawing/2014/main" id="{0A934571-EBA0-1522-87E3-22765F5E3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22" y="1556951"/>
            <a:ext cx="7475837" cy="3098513"/>
          </a:xfrm>
          <a:prstGeom prst="rect">
            <a:avLst/>
          </a:prstGeom>
        </p:spPr>
      </p:pic>
      <p:sp>
        <p:nvSpPr>
          <p:cNvPr id="10" name="TextBox 9">
            <a:extLst>
              <a:ext uri="{FF2B5EF4-FFF2-40B4-BE49-F238E27FC236}">
                <a16:creationId xmlns:a16="http://schemas.microsoft.com/office/drawing/2014/main" id="{7884814E-DF94-6A2B-2B3A-9732C2EA986C}"/>
              </a:ext>
            </a:extLst>
          </p:cNvPr>
          <p:cNvSpPr txBox="1"/>
          <p:nvPr/>
        </p:nvSpPr>
        <p:spPr>
          <a:xfrm>
            <a:off x="7142205" y="5489473"/>
            <a:ext cx="3632887" cy="307777"/>
          </a:xfrm>
          <a:prstGeom prst="rect">
            <a:avLst/>
          </a:prstGeom>
          <a:noFill/>
        </p:spPr>
        <p:txBody>
          <a:bodyPr wrap="square">
            <a:spAutoFit/>
          </a:bodyPr>
          <a:lstStyle/>
          <a:p>
            <a:pPr eaLnBrk="1" hangingPunct="1">
              <a:spcBef>
                <a:spcPct val="0"/>
              </a:spcBef>
              <a:buFontTx/>
              <a:buNone/>
            </a:pPr>
            <a:r>
              <a:rPr lang="en-US" altLang="en-US" sz="1400" i="1" dirty="0">
                <a:solidFill>
                  <a:srgbClr val="595959"/>
                </a:solidFill>
                <a:latin typeface="Bierstadt" panose="020B0004020202020204" pitchFamily="34" charset="0"/>
                <a:cs typeface="Arial" panose="020B0604020202020204" pitchFamily="34" charset="0"/>
              </a:rPr>
              <a:t>Source: U.S. Bureau of Labor Statistics</a:t>
            </a:r>
          </a:p>
        </p:txBody>
      </p:sp>
      <p:sp>
        <p:nvSpPr>
          <p:cNvPr id="11" name="TextBox 10">
            <a:extLst>
              <a:ext uri="{FF2B5EF4-FFF2-40B4-BE49-F238E27FC236}">
                <a16:creationId xmlns:a16="http://schemas.microsoft.com/office/drawing/2014/main" id="{34D1A966-0EC2-9CCC-0176-4543B966E208}"/>
              </a:ext>
            </a:extLst>
          </p:cNvPr>
          <p:cNvSpPr txBox="1"/>
          <p:nvPr/>
        </p:nvSpPr>
        <p:spPr>
          <a:xfrm>
            <a:off x="815545" y="5263978"/>
            <a:ext cx="3546389" cy="523220"/>
          </a:xfrm>
          <a:prstGeom prst="rect">
            <a:avLst/>
          </a:prstGeom>
          <a:noFill/>
        </p:spPr>
        <p:txBody>
          <a:bodyPr wrap="square" rtlCol="0">
            <a:spAutoFit/>
          </a:bodyPr>
          <a:lstStyle/>
          <a:p>
            <a:r>
              <a:rPr lang="en-US" sz="1400" dirty="0">
                <a:latin typeface="Bierstadt" panose="020B0004020202020204" pitchFamily="34" charset="0"/>
              </a:rPr>
              <a:t>Excludes oil and gas extraction</a:t>
            </a:r>
          </a:p>
          <a:p>
            <a:r>
              <a:rPr lang="en-US" sz="1400" dirty="0">
                <a:latin typeface="Bierstadt" panose="020B0004020202020204" pitchFamily="34" charset="0"/>
              </a:rPr>
              <a:t>Average wages</a:t>
            </a:r>
          </a:p>
        </p:txBody>
      </p:sp>
    </p:spTree>
    <p:extLst>
      <p:ext uri="{BB962C8B-B14F-4D97-AF65-F5344CB8AC3E}">
        <p14:creationId xmlns:p14="http://schemas.microsoft.com/office/powerpoint/2010/main" val="41040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1" y="471234"/>
            <a:ext cx="6122070" cy="1421928"/>
          </a:xfrm>
          <a:prstGeom prst="rect">
            <a:avLst/>
          </a:prstGeom>
          <a:noFill/>
        </p:spPr>
        <p:txBody>
          <a:bodyPr wrap="square" rtlCol="0">
            <a:spAutoFit/>
          </a:bodyPr>
          <a:lstStyle/>
          <a:p>
            <a:pPr>
              <a:lnSpc>
                <a:spcPct val="80000"/>
              </a:lnSpc>
            </a:pPr>
            <a:r>
              <a:rPr lang="en-US" sz="5400" b="1" dirty="0">
                <a:solidFill>
                  <a:srgbClr val="80BE3B"/>
                </a:solidFill>
                <a:latin typeface="Bierstadt" panose="020B0004020202020204" pitchFamily="34" charset="0"/>
                <a:cs typeface="Arial"/>
              </a:rPr>
              <a:t>Resources that Power our Lives</a:t>
            </a:r>
          </a:p>
        </p:txBody>
      </p:sp>
      <p:cxnSp>
        <p:nvCxnSpPr>
          <p:cNvPr id="5" name="Straight Connector 4"/>
          <p:cNvCxnSpPr/>
          <p:nvPr/>
        </p:nvCxnSpPr>
        <p:spPr>
          <a:xfrm>
            <a:off x="9626600" y="6273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722644" y="671512"/>
            <a:ext cx="2224707" cy="1191095"/>
          </a:xfrm>
          <a:prstGeom prst="rect">
            <a:avLst/>
          </a:prstGeom>
          <a:noFill/>
        </p:spPr>
        <p:txBody>
          <a:bodyPr wrap="square" rtlCol="0">
            <a:spAutoFit/>
          </a:bodyPr>
          <a:lstStyle/>
          <a:p>
            <a:r>
              <a:rPr lang="en-US" sz="3200" b="1" dirty="0">
                <a:solidFill>
                  <a:srgbClr val="80BE3B"/>
                </a:solidFill>
                <a:latin typeface="Bierstadt" panose="020B0004020202020204" pitchFamily="34" charset="0"/>
                <a:cs typeface="Arial"/>
              </a:rPr>
              <a:t>29</a:t>
            </a:r>
            <a:endParaRPr lang="en-US" sz="3200" b="1" spc="-50" dirty="0">
              <a:solidFill>
                <a:srgbClr val="80BE3B"/>
              </a:solidFill>
              <a:latin typeface="Bierstadt" panose="020B0004020202020204" pitchFamily="34" charset="0"/>
              <a:cs typeface="Arial"/>
            </a:endParaRPr>
          </a:p>
          <a:p>
            <a:pPr>
              <a:lnSpc>
                <a:spcPct val="110000"/>
              </a:lnSpc>
            </a:pPr>
            <a:r>
              <a:rPr lang="en-US" sz="1200" i="1" dirty="0">
                <a:solidFill>
                  <a:srgbClr val="80BE3B"/>
                </a:solidFill>
                <a:latin typeface="Bierstadt" panose="020B0004020202020204" pitchFamily="34" charset="0"/>
                <a:cs typeface="Arial"/>
              </a:rPr>
              <a:t>Number of minerals it takes to deliver electricity to our homes and businesses.</a:t>
            </a:r>
            <a:r>
              <a:rPr lang="en-US" sz="1200" i="1" baseline="30000" dirty="0">
                <a:solidFill>
                  <a:srgbClr val="80BE3B"/>
                </a:solidFill>
                <a:latin typeface="Bierstadt" panose="020B0004020202020204" pitchFamily="34" charset="0"/>
                <a:cs typeface="Arial"/>
              </a:rPr>
              <a:t>4</a:t>
            </a:r>
          </a:p>
        </p:txBody>
      </p:sp>
      <p:sp>
        <p:nvSpPr>
          <p:cNvPr id="17" name="TextBox 16"/>
          <p:cNvSpPr txBox="1"/>
          <p:nvPr/>
        </p:nvSpPr>
        <p:spPr>
          <a:xfrm>
            <a:off x="7195376" y="2398712"/>
            <a:ext cx="2113724" cy="987963"/>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16%</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U.S. electricity that comes from coal.</a:t>
            </a:r>
            <a:r>
              <a:rPr lang="en-US" sz="1200" i="1" baseline="30000" dirty="0">
                <a:solidFill>
                  <a:srgbClr val="80BE3B"/>
                </a:solidFill>
                <a:latin typeface="Bierstadt" panose="020B0004020202020204" pitchFamily="34" charset="0"/>
                <a:cs typeface="Arial"/>
              </a:rPr>
              <a:t>2</a:t>
            </a:r>
          </a:p>
        </p:txBody>
      </p:sp>
      <p:cxnSp>
        <p:nvCxnSpPr>
          <p:cNvPr id="24" name="Straight Connector 23"/>
          <p:cNvCxnSpPr/>
          <p:nvPr/>
        </p:nvCxnSpPr>
        <p:spPr>
          <a:xfrm>
            <a:off x="7340600" y="6273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6793" y="671513"/>
            <a:ext cx="2485851" cy="975332"/>
          </a:xfrm>
          <a:prstGeom prst="rect">
            <a:avLst/>
          </a:prstGeom>
          <a:noFill/>
        </p:spPr>
        <p:txBody>
          <a:bodyPr wrap="square" rtlCol="0">
            <a:spAutoFit/>
          </a:bodyPr>
          <a:lstStyle/>
          <a:p>
            <a:r>
              <a:rPr lang="en-US" sz="3200" b="1" spc="-10" dirty="0">
                <a:solidFill>
                  <a:srgbClr val="80BE3B"/>
                </a:solidFill>
                <a:latin typeface="Bierstadt" panose="020B0004020202020204" pitchFamily="34" charset="0"/>
                <a:cs typeface="Arial"/>
              </a:rPr>
              <a:t>$170,000 kg</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steelmaking coal used in the average wind turbine.</a:t>
            </a:r>
            <a:r>
              <a:rPr lang="en-US" sz="1200" i="1" baseline="30000" dirty="0">
                <a:solidFill>
                  <a:srgbClr val="80BE3B"/>
                </a:solidFill>
                <a:latin typeface="Bierstadt" panose="020B0004020202020204" pitchFamily="34" charset="0"/>
                <a:cs typeface="Arial"/>
              </a:rPr>
              <a:t>1</a:t>
            </a:r>
          </a:p>
        </p:txBody>
      </p:sp>
      <p:sp>
        <p:nvSpPr>
          <p:cNvPr id="36" name="Rectangle 35"/>
          <p:cNvSpPr/>
          <p:nvPr/>
        </p:nvSpPr>
        <p:spPr>
          <a:xfrm>
            <a:off x="436563" y="2291948"/>
            <a:ext cx="6408737" cy="2118529"/>
          </a:xfrm>
          <a:prstGeom prst="rect">
            <a:avLst/>
          </a:prstGeom>
        </p:spPr>
        <p:txBody>
          <a:bodyPr wrap="square">
            <a:spAutoFit/>
          </a:bodyPr>
          <a:lstStyle/>
          <a:p>
            <a:pPr>
              <a:lnSpc>
                <a:spcPct val="110000"/>
              </a:lnSpc>
            </a:pPr>
            <a:r>
              <a:rPr lang="en-US" sz="2000" dirty="0">
                <a:solidFill>
                  <a:srgbClr val="80BE3B"/>
                </a:solidFill>
                <a:latin typeface="Bierstadt" panose="020B0004020202020204" pitchFamily="34" charset="0"/>
                <a:cs typeface="Arial"/>
              </a:rPr>
              <a:t>Americans expect reliable and affordable energy, powered by a diverse mix of coal, natural gas, nuclear power, oil and renewable sources. Diversification ensures that U.S. households and businesses can minimize market disruptions, making electricity accessible and affordable to all. </a:t>
            </a:r>
          </a:p>
        </p:txBody>
      </p:sp>
      <p:cxnSp>
        <p:nvCxnSpPr>
          <p:cNvPr id="38" name="Straight Connector 37"/>
          <p:cNvCxnSpPr/>
          <p:nvPr/>
        </p:nvCxnSpPr>
        <p:spPr>
          <a:xfrm>
            <a:off x="9652000" y="23545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722644" y="2385322"/>
            <a:ext cx="2237407" cy="1394228"/>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85%</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U.S. fossil energy reserves (coal, natural gas and oil) that comes from coal on a BTU basis.</a:t>
            </a:r>
            <a:r>
              <a:rPr lang="en-US" sz="1200" i="1" baseline="30000" dirty="0">
                <a:solidFill>
                  <a:srgbClr val="80BE3B"/>
                </a:solidFill>
                <a:latin typeface="Bierstadt" panose="020B0004020202020204" pitchFamily="34" charset="0"/>
                <a:cs typeface="Arial"/>
              </a:rPr>
              <a:t>5</a:t>
            </a:r>
          </a:p>
        </p:txBody>
      </p:sp>
      <p:sp>
        <p:nvSpPr>
          <p:cNvPr id="16" name="TextBox 15"/>
          <p:cNvSpPr txBox="1"/>
          <p:nvPr/>
        </p:nvSpPr>
        <p:spPr>
          <a:xfrm>
            <a:off x="7195376" y="4138612"/>
            <a:ext cx="2329624" cy="1191095"/>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18%</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electricity generated from nuclear energy powered by uranium.</a:t>
            </a:r>
            <a:r>
              <a:rPr lang="en-US" sz="1200" i="1" baseline="30000" dirty="0">
                <a:solidFill>
                  <a:srgbClr val="80BE3B"/>
                </a:solidFill>
                <a:latin typeface="Bierstadt" panose="020B0004020202020204" pitchFamily="34" charset="0"/>
                <a:cs typeface="Arial"/>
              </a:rPr>
              <a:t>3</a:t>
            </a:r>
          </a:p>
        </p:txBody>
      </p:sp>
      <p:sp>
        <p:nvSpPr>
          <p:cNvPr id="21" name="TextBox 20"/>
          <p:cNvSpPr txBox="1"/>
          <p:nvPr/>
        </p:nvSpPr>
        <p:spPr>
          <a:xfrm>
            <a:off x="9722644" y="4138612"/>
            <a:ext cx="1999424" cy="1191095"/>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22%</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Portion of total world coal reserves held by the U.S., the most of any country.</a:t>
            </a:r>
            <a:r>
              <a:rPr lang="en-US" sz="1200" i="1" baseline="30000" dirty="0">
                <a:solidFill>
                  <a:srgbClr val="80BE3B"/>
                </a:solidFill>
                <a:latin typeface="Bierstadt" panose="020B0004020202020204" pitchFamily="34" charset="0"/>
                <a:cs typeface="Arial"/>
              </a:rPr>
              <a:t>6</a:t>
            </a:r>
          </a:p>
        </p:txBody>
      </p:sp>
      <p:cxnSp>
        <p:nvCxnSpPr>
          <p:cNvPr id="28" name="Straight Connector 27"/>
          <p:cNvCxnSpPr/>
          <p:nvPr/>
        </p:nvCxnSpPr>
        <p:spPr>
          <a:xfrm>
            <a:off x="9652000" y="40944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02500" y="23545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302500" y="40944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30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21D49"/>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a:p>
        </p:txBody>
      </p:sp>
      <p:sp>
        <p:nvSpPr>
          <p:cNvPr id="6" name="Title 4"/>
          <p:cNvSpPr txBox="1">
            <a:spLocks/>
          </p:cNvSpPr>
          <p:nvPr/>
        </p:nvSpPr>
        <p:spPr>
          <a:xfrm>
            <a:off x="2625932" y="3285772"/>
            <a:ext cx="6940136" cy="795448"/>
          </a:xfrm>
          <a:prstGeom prst="rect">
            <a:avLst/>
          </a:prstGeom>
        </p:spPr>
        <p:txBody>
          <a:bodyPr lIns="91438" tIns="45719" rIns="91438" bIns="45719"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Bierstadt" panose="020B0004020202020204" pitchFamily="34" charset="0"/>
                <a:cs typeface="Arial"/>
              </a:rPr>
              <a:t>Overview</a:t>
            </a:r>
          </a:p>
        </p:txBody>
      </p:sp>
      <p:pic>
        <p:nvPicPr>
          <p:cNvPr id="10" name="Picture 9" descr="NMA_PPT_Icons_Overvie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69" y="947057"/>
            <a:ext cx="1143000" cy="1143000"/>
          </a:xfrm>
          <a:prstGeom prst="rect">
            <a:avLst/>
          </a:prstGeom>
        </p:spPr>
      </p:pic>
    </p:spTree>
    <p:extLst>
      <p:ext uri="{BB962C8B-B14F-4D97-AF65-F5344CB8AC3E}">
        <p14:creationId xmlns:p14="http://schemas.microsoft.com/office/powerpoint/2010/main" val="62677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6143" y="5404519"/>
            <a:ext cx="2327429" cy="461663"/>
          </a:xfrm>
          <a:prstGeom prst="rect">
            <a:avLst/>
          </a:prstGeom>
        </p:spPr>
        <p:txBody>
          <a:bodyPr wrap="square" lIns="91438" tIns="45719" rIns="91438" bIns="45719">
            <a:spAutoFit/>
          </a:bodyPr>
          <a:lstStyle/>
          <a:p>
            <a:r>
              <a:rPr lang="en-US" sz="1200" i="1" dirty="0">
                <a:solidFill>
                  <a:srgbClr val="595959"/>
                </a:solidFill>
                <a:latin typeface="Bierstadt" panose="020B0004020202020204" pitchFamily="34" charset="0"/>
                <a:cs typeface="Arial"/>
              </a:rPr>
              <a:t>Source: BP Statistical </a:t>
            </a:r>
          </a:p>
          <a:p>
            <a:r>
              <a:rPr lang="en-US" sz="1200" i="1" dirty="0">
                <a:solidFill>
                  <a:srgbClr val="595959"/>
                </a:solidFill>
                <a:latin typeface="Bierstadt" panose="020B0004020202020204" pitchFamily="34" charset="0"/>
                <a:cs typeface="Arial"/>
              </a:rPr>
              <a:t>Review of World Energy, 2021</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20</a:t>
            </a:fld>
            <a:endParaRPr lang="de-DE" dirty="0">
              <a:solidFill>
                <a:schemeClr val="tx1">
                  <a:lumMod val="65000"/>
                  <a:lumOff val="35000"/>
                </a:schemeClr>
              </a:solidFill>
              <a:latin typeface="Bierstadt" panose="020B0004020202020204" pitchFamily="34" charset="0"/>
            </a:endParaRPr>
          </a:p>
        </p:txBody>
      </p:sp>
      <p:sp>
        <p:nvSpPr>
          <p:cNvPr id="6" name="Title 1"/>
          <p:cNvSpPr txBox="1">
            <a:spLocks/>
          </p:cNvSpPr>
          <p:nvPr/>
        </p:nvSpPr>
        <p:spPr>
          <a:xfrm>
            <a:off x="421454" y="430909"/>
            <a:ext cx="11160946" cy="1589546"/>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Bierstadt" panose="020B0004020202020204" pitchFamily="34" charset="0"/>
                <a:cs typeface="Arial"/>
              </a:rPr>
              <a:t>Coal: World Recoverable Reserves</a:t>
            </a:r>
          </a:p>
          <a:p>
            <a:r>
              <a:rPr lang="en-US" sz="2400" dirty="0">
                <a:solidFill>
                  <a:srgbClr val="80BE3B"/>
                </a:solidFill>
                <a:latin typeface="Bierstadt" panose="020B0004020202020204" pitchFamily="34" charset="0"/>
                <a:cs typeface="Arial"/>
              </a:rPr>
              <a:t>(million metric tons)</a:t>
            </a:r>
          </a:p>
        </p:txBody>
      </p:sp>
      <p:cxnSp>
        <p:nvCxnSpPr>
          <p:cNvPr id="9" name="Straight Connector 8"/>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hart, bar chart&#10;&#10;Description automatically generated">
            <a:extLst>
              <a:ext uri="{FF2B5EF4-FFF2-40B4-BE49-F238E27FC236}">
                <a16:creationId xmlns:a16="http://schemas.microsoft.com/office/drawing/2014/main" id="{74F225DA-15D1-433D-7149-32DAB8E68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031" y="1687790"/>
            <a:ext cx="8122722" cy="3868369"/>
          </a:xfrm>
          <a:prstGeom prst="rect">
            <a:avLst/>
          </a:prstGeom>
        </p:spPr>
      </p:pic>
    </p:spTree>
    <p:extLst>
      <p:ext uri="{BB962C8B-B14F-4D97-AF65-F5344CB8AC3E}">
        <p14:creationId xmlns:p14="http://schemas.microsoft.com/office/powerpoint/2010/main" val="76261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21</a:t>
            </a:fld>
            <a:endParaRPr lang="de-DE" dirty="0">
              <a:solidFill>
                <a:schemeClr val="tx1">
                  <a:lumMod val="65000"/>
                  <a:lumOff val="35000"/>
                </a:schemeClr>
              </a:solidFill>
            </a:endParaRPr>
          </a:p>
        </p:txBody>
      </p:sp>
      <p:sp>
        <p:nvSpPr>
          <p:cNvPr id="5" name="Title 1"/>
          <p:cNvSpPr txBox="1">
            <a:spLocks/>
          </p:cNvSpPr>
          <p:nvPr/>
        </p:nvSpPr>
        <p:spPr>
          <a:xfrm>
            <a:off x="421454" y="430908"/>
            <a:ext cx="11160946" cy="1258191"/>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Bierstadt" panose="020B0004020202020204" pitchFamily="34" charset="0"/>
                <a:cs typeface="Arial"/>
              </a:rPr>
              <a:t>Coal: U.S. Recoverable Reserve Base, 2022</a:t>
            </a:r>
          </a:p>
          <a:p>
            <a:r>
              <a:rPr lang="en-US" sz="2400" dirty="0">
                <a:solidFill>
                  <a:srgbClr val="80BE3B"/>
                </a:solidFill>
                <a:latin typeface="Bierstadt" panose="020B0004020202020204" pitchFamily="34" charset="0"/>
                <a:cs typeface="Arial"/>
              </a:rPr>
              <a:t>Top 10 States (billion short tons)</a:t>
            </a:r>
          </a:p>
        </p:txBody>
      </p:sp>
      <p:cxnSp>
        <p:nvCxnSpPr>
          <p:cNvPr id="6" name="Straight Connector 5"/>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1"/>
          <p:cNvSpPr txBox="1">
            <a:spLocks/>
          </p:cNvSpPr>
          <p:nvPr/>
        </p:nvSpPr>
        <p:spPr>
          <a:xfrm>
            <a:off x="427032" y="6248825"/>
            <a:ext cx="11316540" cy="311653"/>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21</a:t>
            </a:fld>
            <a:endParaRPr lang="de-DE" dirty="0">
              <a:solidFill>
                <a:schemeClr val="tx1">
                  <a:lumMod val="65000"/>
                  <a:lumOff val="35000"/>
                </a:schemeClr>
              </a:solidFill>
              <a:latin typeface="Bierstadt" panose="020B0004020202020204" pitchFamily="34" charset="0"/>
            </a:endParaRPr>
          </a:p>
        </p:txBody>
      </p:sp>
      <p:pic>
        <p:nvPicPr>
          <p:cNvPr id="3" name="Picture 2" descr="A table with numbers and a number of states&#10;&#10;Description automatically generated with medium confidence">
            <a:extLst>
              <a:ext uri="{FF2B5EF4-FFF2-40B4-BE49-F238E27FC236}">
                <a16:creationId xmlns:a16="http://schemas.microsoft.com/office/drawing/2014/main" id="{842C8009-714E-A86D-7485-F51C06E16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151" y="1742571"/>
            <a:ext cx="5572898" cy="3817970"/>
          </a:xfrm>
          <a:prstGeom prst="rect">
            <a:avLst/>
          </a:prstGeom>
        </p:spPr>
      </p:pic>
    </p:spTree>
    <p:extLst>
      <p:ext uri="{BB962C8B-B14F-4D97-AF65-F5344CB8AC3E}">
        <p14:creationId xmlns:p14="http://schemas.microsoft.com/office/powerpoint/2010/main" val="243417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1454" y="430909"/>
            <a:ext cx="11160946" cy="673440"/>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Bierstadt" panose="020B0004020202020204" pitchFamily="34" charset="0"/>
                <a:cs typeface="Arial"/>
              </a:rPr>
              <a:t>Coal-Based Power Generation Share, 2023</a:t>
            </a:r>
          </a:p>
        </p:txBody>
      </p:sp>
      <p:sp>
        <p:nvSpPr>
          <p:cNvPr id="5" name="TextBox 4"/>
          <p:cNvSpPr txBox="1"/>
          <p:nvPr/>
        </p:nvSpPr>
        <p:spPr>
          <a:xfrm>
            <a:off x="7674015" y="5491407"/>
            <a:ext cx="3908385" cy="461663"/>
          </a:xfrm>
          <a:prstGeom prst="rect">
            <a:avLst/>
          </a:prstGeom>
          <a:noFill/>
        </p:spPr>
        <p:txBody>
          <a:bodyPr wrap="square" lIns="91438" tIns="45719" rIns="91438" bIns="45719" rtlCol="0">
            <a:spAutoFit/>
          </a:bodyPr>
          <a:lstStyle/>
          <a:p>
            <a:r>
              <a:rPr lang="en-US" sz="1200" i="1" dirty="0">
                <a:solidFill>
                  <a:srgbClr val="595959"/>
                </a:solidFill>
                <a:latin typeface="Bierstadt" panose="020B0004020202020204" pitchFamily="34" charset="0"/>
                <a:cs typeface="Arial"/>
              </a:rPr>
              <a:t>Source: Energy Information Administration</a:t>
            </a:r>
          </a:p>
          <a:p>
            <a:r>
              <a:rPr lang="en-US" sz="1200" i="1" dirty="0">
                <a:solidFill>
                  <a:srgbClr val="595959"/>
                </a:solidFill>
                <a:latin typeface="Bierstadt" panose="020B0004020202020204" pitchFamily="34" charset="0"/>
                <a:cs typeface="Arial"/>
              </a:rPr>
              <a:t>2023 share data are preliminary through November 2023</a:t>
            </a:r>
          </a:p>
        </p:txBody>
      </p:sp>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22</a:t>
            </a:fld>
            <a:endParaRPr lang="de-DE" dirty="0">
              <a:solidFill>
                <a:schemeClr val="tx1">
                  <a:lumMod val="65000"/>
                  <a:lumOff val="35000"/>
                </a:schemeClr>
              </a:solidFill>
            </a:endParaRPr>
          </a:p>
        </p:txBody>
      </p:sp>
      <p:cxnSp>
        <p:nvCxnSpPr>
          <p:cNvPr id="9" name="Straight Connector 8"/>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1"/>
          <p:cNvSpPr txBox="1">
            <a:spLocks/>
          </p:cNvSpPr>
          <p:nvPr/>
        </p:nvSpPr>
        <p:spPr>
          <a:xfrm>
            <a:off x="688353" y="6308077"/>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22</a:t>
            </a:fld>
            <a:endParaRPr lang="de-DE" dirty="0">
              <a:solidFill>
                <a:schemeClr val="tx1">
                  <a:lumMod val="65000"/>
                  <a:lumOff val="35000"/>
                </a:schemeClr>
              </a:solidFill>
              <a:latin typeface="Bierstadt" panose="020B0004020202020204" pitchFamily="34" charset="0"/>
            </a:endParaRPr>
          </a:p>
        </p:txBody>
      </p:sp>
      <p:pic>
        <p:nvPicPr>
          <p:cNvPr id="4" name="Picture 3">
            <a:extLst>
              <a:ext uri="{FF2B5EF4-FFF2-40B4-BE49-F238E27FC236}">
                <a16:creationId xmlns:a16="http://schemas.microsoft.com/office/drawing/2014/main" id="{A6182CDA-8A60-E14A-DEE5-C6C838BFA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706" y="1275168"/>
            <a:ext cx="5763094" cy="4104671"/>
          </a:xfrm>
          <a:prstGeom prst="rect">
            <a:avLst/>
          </a:prstGeom>
        </p:spPr>
      </p:pic>
    </p:spTree>
    <p:extLst>
      <p:ext uri="{BB962C8B-B14F-4D97-AF65-F5344CB8AC3E}">
        <p14:creationId xmlns:p14="http://schemas.microsoft.com/office/powerpoint/2010/main" val="167936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12188" y="5217301"/>
            <a:ext cx="1825812" cy="830995"/>
          </a:xfrm>
          <a:prstGeom prst="rect">
            <a:avLst/>
          </a:prstGeom>
        </p:spPr>
        <p:txBody>
          <a:bodyPr wrap="square" lIns="91438" tIns="45719" rIns="91438" bIns="45719">
            <a:spAutoFit/>
          </a:bodyPr>
          <a:lstStyle/>
          <a:p>
            <a:r>
              <a:rPr lang="en-US" sz="1200" i="1" dirty="0">
                <a:solidFill>
                  <a:schemeClr val="tx1">
                    <a:lumMod val="65000"/>
                    <a:lumOff val="35000"/>
                  </a:schemeClr>
                </a:solidFill>
                <a:latin typeface="Bierstadt" panose="020B0004020202020204" pitchFamily="34" charset="0"/>
                <a:cs typeface="Arial"/>
              </a:rPr>
              <a:t>Source: </a:t>
            </a:r>
          </a:p>
          <a:p>
            <a:r>
              <a:rPr lang="en-US" sz="1200" i="1" dirty="0">
                <a:solidFill>
                  <a:schemeClr val="tx1">
                    <a:lumMod val="65000"/>
                    <a:lumOff val="35000"/>
                  </a:schemeClr>
                </a:solidFill>
                <a:latin typeface="Bierstadt" panose="020B0004020202020204" pitchFamily="34" charset="0"/>
                <a:cs typeface="Arial"/>
              </a:rPr>
              <a:t>Energy Information Administration.</a:t>
            </a:r>
          </a:p>
          <a:p>
            <a:endParaRPr lang="en-US" sz="1200" i="1" dirty="0">
              <a:solidFill>
                <a:schemeClr val="tx1">
                  <a:lumMod val="65000"/>
                  <a:lumOff val="35000"/>
                </a:schemeClr>
              </a:solidFill>
              <a:latin typeface="Bierstadt" panose="020B0004020202020204" pitchFamily="34" charset="0"/>
              <a:cs typeface="Arial"/>
            </a:endParaRP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rPr>
              <a:t>The National Mining </a:t>
            </a:r>
            <a:r>
              <a:rPr lang="de-DE" dirty="0" err="1">
                <a:solidFill>
                  <a:schemeClr val="tx1">
                    <a:lumMod val="65000"/>
                    <a:lumOff val="35000"/>
                  </a:schemeClr>
                </a:solidFill>
              </a:rPr>
              <a:t>Association</a:t>
            </a:r>
            <a:r>
              <a:rPr lang="de-DE" dirty="0">
                <a:solidFill>
                  <a:schemeClr val="tx1">
                    <a:lumMod val="65000"/>
                    <a:lumOff val="35000"/>
                  </a:schemeClr>
                </a:solidFill>
              </a:rPr>
              <a:t> | Mining 2017 </a:t>
            </a:r>
            <a:r>
              <a:rPr lang="de-DE" dirty="0" err="1">
                <a:solidFill>
                  <a:schemeClr val="tx1">
                    <a:lumMod val="65000"/>
                    <a:lumOff val="35000"/>
                  </a:schemeClr>
                </a:solidFill>
              </a:rPr>
              <a:t>Industry</a:t>
            </a:r>
            <a:r>
              <a:rPr lang="de-DE" dirty="0">
                <a:solidFill>
                  <a:schemeClr val="tx1">
                    <a:lumMod val="65000"/>
                    <a:lumOff val="35000"/>
                  </a:schemeClr>
                </a:solidFill>
              </a:rPr>
              <a:t> </a:t>
            </a:r>
            <a:r>
              <a:rPr lang="de-DE" dirty="0" err="1">
                <a:solidFill>
                  <a:schemeClr val="tx1">
                    <a:lumMod val="65000"/>
                    <a:lumOff val="35000"/>
                  </a:schemeClr>
                </a:solidFill>
              </a:rPr>
              <a:t>Overview</a:t>
            </a:r>
            <a:r>
              <a:rPr lang="de-DE" dirty="0">
                <a:solidFill>
                  <a:schemeClr val="tx1">
                    <a:lumMod val="65000"/>
                    <a:lumOff val="35000"/>
                  </a:schemeClr>
                </a:solidFill>
              </a:rPr>
              <a:t> | </a:t>
            </a:r>
            <a:fld id="{08ECA5DB-7D9D-4D66-9A15-515CE9E62021}" type="slidenum">
              <a:rPr lang="de-DE" smtClean="0">
                <a:solidFill>
                  <a:schemeClr val="tx1">
                    <a:lumMod val="65000"/>
                    <a:lumOff val="35000"/>
                  </a:schemeClr>
                </a:solidFill>
              </a:rPr>
              <a:pPr algn="r"/>
              <a:t>23</a:t>
            </a:fld>
            <a:endParaRPr lang="de-DE" dirty="0">
              <a:solidFill>
                <a:schemeClr val="tx1">
                  <a:lumMod val="65000"/>
                  <a:lumOff val="35000"/>
                </a:schemeClr>
              </a:solidFill>
            </a:endParaRPr>
          </a:p>
        </p:txBody>
      </p:sp>
      <p:sp>
        <p:nvSpPr>
          <p:cNvPr id="7" name="Title 1"/>
          <p:cNvSpPr txBox="1">
            <a:spLocks/>
          </p:cNvSpPr>
          <p:nvPr/>
        </p:nvSpPr>
        <p:spPr>
          <a:xfrm>
            <a:off x="421454" y="430908"/>
            <a:ext cx="11516546" cy="1499492"/>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0BE3B"/>
                </a:solidFill>
                <a:latin typeface="Bierstadt" panose="020B0004020202020204" pitchFamily="34" charset="0"/>
                <a:cs typeface="Arial"/>
              </a:rPr>
              <a:t>U.S. Electric Power Sector Net Generation</a:t>
            </a:r>
          </a:p>
          <a:p>
            <a:r>
              <a:rPr lang="en-US" sz="2400" dirty="0">
                <a:solidFill>
                  <a:srgbClr val="80BE3B"/>
                </a:solidFill>
                <a:latin typeface="Bierstadt" panose="020B0004020202020204" pitchFamily="34" charset="0"/>
                <a:cs typeface="Arial"/>
              </a:rPr>
              <a:t>1950–2023 (Billion kWh)</a:t>
            </a:r>
          </a:p>
        </p:txBody>
      </p:sp>
      <p:cxnSp>
        <p:nvCxnSpPr>
          <p:cNvPr id="8" name="Straight Connector 7"/>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1"/>
          <p:cNvSpPr txBox="1">
            <a:spLocks/>
          </p:cNvSpPr>
          <p:nvPr/>
        </p:nvSpPr>
        <p:spPr>
          <a:xfrm>
            <a:off x="602043" y="6308077"/>
            <a:ext cx="11155368" cy="365125"/>
          </a:xfrm>
          <a:prstGeom prst="rect">
            <a:avLst/>
          </a:prstGeom>
          <a:solidFill>
            <a:schemeClr val="bg1"/>
          </a:solidFill>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23</a:t>
            </a:fld>
            <a:endParaRPr lang="de-DE" dirty="0">
              <a:solidFill>
                <a:schemeClr val="tx1">
                  <a:lumMod val="65000"/>
                  <a:lumOff val="35000"/>
                </a:schemeClr>
              </a:solidFill>
              <a:latin typeface="Bierstadt" panose="020B0004020202020204" pitchFamily="34" charset="0"/>
            </a:endParaRPr>
          </a:p>
        </p:txBody>
      </p:sp>
      <p:pic>
        <p:nvPicPr>
          <p:cNvPr id="13" name="Picture 12" descr="Chart, bubble chart&#10;&#10;Description automatically generated">
            <a:extLst>
              <a:ext uri="{FF2B5EF4-FFF2-40B4-BE49-F238E27FC236}">
                <a16:creationId xmlns:a16="http://schemas.microsoft.com/office/drawing/2014/main" id="{90EBE385-F0B3-42EF-B623-B7E6FA3FC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006" y="2533487"/>
            <a:ext cx="1340734" cy="1877874"/>
          </a:xfrm>
          <a:prstGeom prst="rect">
            <a:avLst/>
          </a:prstGeom>
        </p:spPr>
      </p:pic>
      <p:pic>
        <p:nvPicPr>
          <p:cNvPr id="3" name="Picture 2" descr="A graph showing the growth of the company's population&#10;&#10;Description automatically generated">
            <a:extLst>
              <a:ext uri="{FF2B5EF4-FFF2-40B4-BE49-F238E27FC236}">
                <a16:creationId xmlns:a16="http://schemas.microsoft.com/office/drawing/2014/main" id="{E74AF36C-28FB-D435-0CCA-676FDD348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04" y="1519881"/>
            <a:ext cx="8345731" cy="4200285"/>
          </a:xfrm>
          <a:prstGeom prst="rect">
            <a:avLst/>
          </a:prstGeom>
        </p:spPr>
      </p:pic>
    </p:spTree>
    <p:extLst>
      <p:ext uri="{BB962C8B-B14F-4D97-AF65-F5344CB8AC3E}">
        <p14:creationId xmlns:p14="http://schemas.microsoft.com/office/powerpoint/2010/main" val="323656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4707"/>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0" y="471234"/>
            <a:ext cx="7582570" cy="2114425"/>
          </a:xfrm>
          <a:prstGeom prst="rect">
            <a:avLst/>
          </a:prstGeom>
          <a:noFill/>
        </p:spPr>
        <p:txBody>
          <a:bodyPr wrap="square" rtlCol="0">
            <a:spAutoFit/>
          </a:bodyPr>
          <a:lstStyle/>
          <a:p>
            <a:pPr>
              <a:lnSpc>
                <a:spcPct val="80000"/>
              </a:lnSpc>
            </a:pPr>
            <a:r>
              <a:rPr lang="en-US" sz="5400" b="1" dirty="0">
                <a:solidFill>
                  <a:srgbClr val="80BE3B"/>
                </a:solidFill>
                <a:latin typeface="Bierstadt" panose="020B0004020202020204" pitchFamily="34" charset="0"/>
                <a:cs typeface="Arial"/>
              </a:rPr>
              <a:t>Foundation </a:t>
            </a:r>
            <a:br>
              <a:rPr lang="en-US" sz="5400" b="1" dirty="0">
                <a:solidFill>
                  <a:srgbClr val="80BE3B"/>
                </a:solidFill>
                <a:latin typeface="Bierstadt" panose="020B0004020202020204" pitchFamily="34" charset="0"/>
                <a:cs typeface="Arial"/>
              </a:rPr>
            </a:br>
            <a:r>
              <a:rPr lang="en-US" sz="5400" b="1" dirty="0">
                <a:solidFill>
                  <a:srgbClr val="80BE3B"/>
                </a:solidFill>
                <a:latin typeface="Bierstadt" panose="020B0004020202020204" pitchFamily="34" charset="0"/>
                <a:cs typeface="Arial"/>
              </a:rPr>
              <a:t>of America’s Infrastructure</a:t>
            </a:r>
          </a:p>
        </p:txBody>
      </p:sp>
      <p:cxnSp>
        <p:nvCxnSpPr>
          <p:cNvPr id="5" name="Straight Connector 4"/>
          <p:cNvCxnSpPr/>
          <p:nvPr/>
        </p:nvCxnSpPr>
        <p:spPr>
          <a:xfrm>
            <a:off x="9954593" y="5360237"/>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195376" y="1614969"/>
            <a:ext cx="2189924" cy="987963"/>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6 million</a:t>
            </a:r>
          </a:p>
          <a:p>
            <a:pPr>
              <a:lnSpc>
                <a:spcPct val="110000"/>
              </a:lnSpc>
            </a:pPr>
            <a:r>
              <a:rPr lang="en-US" sz="1200" i="1" dirty="0">
                <a:solidFill>
                  <a:srgbClr val="80BE3B"/>
                </a:solidFill>
                <a:latin typeface="Bierstadt" panose="020B0004020202020204" pitchFamily="34" charset="0"/>
                <a:cs typeface="Arial"/>
              </a:rPr>
              <a:t>Tons of steel used in the U.S. National Highway System.</a:t>
            </a:r>
            <a:r>
              <a:rPr lang="en-US" sz="1200" i="1" baseline="30000" dirty="0">
                <a:solidFill>
                  <a:srgbClr val="80BE3B"/>
                </a:solidFill>
                <a:latin typeface="Bierstadt" panose="020B0004020202020204" pitchFamily="34" charset="0"/>
                <a:cs typeface="Arial"/>
              </a:rPr>
              <a:t>2 </a:t>
            </a:r>
          </a:p>
        </p:txBody>
      </p:sp>
      <p:cxnSp>
        <p:nvCxnSpPr>
          <p:cNvPr id="24" name="Straight Connector 23"/>
          <p:cNvCxnSpPr/>
          <p:nvPr/>
        </p:nvCxnSpPr>
        <p:spPr>
          <a:xfrm>
            <a:off x="7340600" y="244543"/>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36793" y="288731"/>
            <a:ext cx="2212007" cy="1178464"/>
          </a:xfrm>
          <a:prstGeom prst="rect">
            <a:avLst/>
          </a:prstGeom>
          <a:noFill/>
        </p:spPr>
        <p:txBody>
          <a:bodyPr wrap="square" rtlCol="0">
            <a:spAutoFit/>
          </a:bodyPr>
          <a:lstStyle/>
          <a:p>
            <a:r>
              <a:rPr lang="en-US" sz="3200" b="1" spc="-10" dirty="0">
                <a:solidFill>
                  <a:srgbClr val="80BE3B"/>
                </a:solidFill>
                <a:latin typeface="Bierstadt" panose="020B0004020202020204" pitchFamily="34" charset="0"/>
                <a:cs typeface="Arial"/>
              </a:rPr>
              <a:t>45%</a:t>
            </a:r>
          </a:p>
          <a:p>
            <a:pPr>
              <a:lnSpc>
                <a:spcPct val="110000"/>
              </a:lnSpc>
            </a:pPr>
            <a:r>
              <a:rPr lang="en-US" sz="1200" i="1" dirty="0">
                <a:solidFill>
                  <a:srgbClr val="80BE3B"/>
                </a:solidFill>
                <a:latin typeface="Bierstadt" panose="020B0004020202020204" pitchFamily="34" charset="0"/>
                <a:cs typeface="Arial"/>
              </a:rPr>
              <a:t>Amount of U.S. copper demand that goes to the construction industry.</a:t>
            </a:r>
            <a:r>
              <a:rPr lang="en-US" sz="1200" i="1" baseline="30000" dirty="0">
                <a:solidFill>
                  <a:srgbClr val="80BE3B"/>
                </a:solidFill>
                <a:latin typeface="Bierstadt" panose="020B0004020202020204" pitchFamily="34" charset="0"/>
                <a:cs typeface="Arial"/>
              </a:rPr>
              <a:t>1</a:t>
            </a:r>
          </a:p>
        </p:txBody>
      </p:sp>
      <p:sp>
        <p:nvSpPr>
          <p:cNvPr id="36" name="Rectangle 35"/>
          <p:cNvSpPr/>
          <p:nvPr/>
        </p:nvSpPr>
        <p:spPr>
          <a:xfrm>
            <a:off x="474663" y="2965048"/>
            <a:ext cx="5240337" cy="2118529"/>
          </a:xfrm>
          <a:prstGeom prst="rect">
            <a:avLst/>
          </a:prstGeom>
        </p:spPr>
        <p:txBody>
          <a:bodyPr wrap="square">
            <a:spAutoFit/>
          </a:bodyPr>
          <a:lstStyle/>
          <a:p>
            <a:pPr>
              <a:lnSpc>
                <a:spcPct val="110000"/>
              </a:lnSpc>
            </a:pPr>
            <a:r>
              <a:rPr lang="en-US" sz="2000" dirty="0">
                <a:solidFill>
                  <a:srgbClr val="80BE3B"/>
                </a:solidFill>
                <a:latin typeface="Bierstadt" panose="020B0004020202020204" pitchFamily="34" charset="0"/>
                <a:cs typeface="Arial"/>
              </a:rPr>
              <a:t>America’s miners play an indispensable role in building our nation. From foundations to roofs, power plants to wind farms, roads and bridges to communications grids and data storage centers—America’s infrastructure projects begin with mining. </a:t>
            </a:r>
          </a:p>
        </p:txBody>
      </p:sp>
      <p:sp>
        <p:nvSpPr>
          <p:cNvPr id="39" name="TextBox 38"/>
          <p:cNvSpPr txBox="1"/>
          <p:nvPr/>
        </p:nvSpPr>
        <p:spPr>
          <a:xfrm>
            <a:off x="9954593" y="5463772"/>
            <a:ext cx="2237407" cy="1394228"/>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85%</a:t>
            </a:r>
          </a:p>
          <a:p>
            <a:pPr>
              <a:lnSpc>
                <a:spcPct val="110000"/>
              </a:lnSpc>
            </a:pPr>
            <a:r>
              <a:rPr lang="en-US" sz="1200" i="1" dirty="0">
                <a:solidFill>
                  <a:srgbClr val="80BE3B"/>
                </a:solidFill>
                <a:latin typeface="Bierstadt" panose="020B0004020202020204" pitchFamily="34" charset="0"/>
                <a:cs typeface="Arial"/>
              </a:rPr>
              <a:t>Portion of U.S. nickel consumed to make heat and corrosive</a:t>
            </a:r>
          </a:p>
          <a:p>
            <a:pPr>
              <a:lnSpc>
                <a:spcPct val="110000"/>
              </a:lnSpc>
            </a:pPr>
            <a:r>
              <a:rPr lang="en-US" sz="1200" i="1" dirty="0">
                <a:solidFill>
                  <a:srgbClr val="80BE3B"/>
                </a:solidFill>
                <a:latin typeface="Bierstadt" panose="020B0004020202020204" pitchFamily="34" charset="0"/>
                <a:cs typeface="Arial"/>
              </a:rPr>
              <a:t>resistant </a:t>
            </a:r>
            <a:r>
              <a:rPr lang="en-US" sz="1200" i="1">
                <a:solidFill>
                  <a:srgbClr val="80BE3B"/>
                </a:solidFill>
                <a:latin typeface="Bierstadt" panose="020B0004020202020204" pitchFamily="34" charset="0"/>
                <a:cs typeface="Arial"/>
              </a:rPr>
              <a:t>alloys.</a:t>
            </a:r>
            <a:endParaRPr lang="en-US" sz="1200" i="1" baseline="30000" dirty="0">
              <a:solidFill>
                <a:srgbClr val="80BE3B"/>
              </a:solidFill>
              <a:latin typeface="Bierstadt" panose="020B0004020202020204" pitchFamily="34" charset="0"/>
              <a:cs typeface="Arial"/>
            </a:endParaRPr>
          </a:p>
        </p:txBody>
      </p:sp>
      <p:sp>
        <p:nvSpPr>
          <p:cNvPr id="16" name="TextBox 15"/>
          <p:cNvSpPr txBox="1"/>
          <p:nvPr/>
        </p:nvSpPr>
        <p:spPr>
          <a:xfrm>
            <a:off x="7195376" y="2762083"/>
            <a:ext cx="2329624" cy="975332"/>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439 lbs.</a:t>
            </a:r>
          </a:p>
          <a:p>
            <a:pPr>
              <a:lnSpc>
                <a:spcPct val="110000"/>
              </a:lnSpc>
              <a:spcAft>
                <a:spcPts val="1200"/>
              </a:spcAft>
              <a:buClr>
                <a:schemeClr val="tx1">
                  <a:lumMod val="65000"/>
                  <a:lumOff val="35000"/>
                </a:schemeClr>
              </a:buClr>
            </a:pPr>
            <a:r>
              <a:rPr lang="en-US" sz="1200" i="1" dirty="0">
                <a:solidFill>
                  <a:srgbClr val="80BE3B"/>
                </a:solidFill>
                <a:latin typeface="Bierstadt" panose="020B0004020202020204" pitchFamily="34" charset="0"/>
                <a:cs typeface="Arial"/>
              </a:rPr>
              <a:t>Amount of copper used in the average American home.</a:t>
            </a:r>
            <a:r>
              <a:rPr lang="en-US" sz="1200" i="1" baseline="30000" dirty="0">
                <a:solidFill>
                  <a:srgbClr val="80BE3B"/>
                </a:solidFill>
                <a:latin typeface="Bierstadt" panose="020B0004020202020204" pitchFamily="34" charset="0"/>
                <a:cs typeface="Arial"/>
              </a:rPr>
              <a:t>3</a:t>
            </a:r>
          </a:p>
        </p:txBody>
      </p:sp>
      <p:cxnSp>
        <p:nvCxnSpPr>
          <p:cNvPr id="28" name="Straight Connector 27"/>
          <p:cNvCxnSpPr/>
          <p:nvPr/>
        </p:nvCxnSpPr>
        <p:spPr>
          <a:xfrm>
            <a:off x="9954593" y="1770528"/>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02500" y="156207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302500" y="2697461"/>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989376" y="2070341"/>
            <a:ext cx="2202624" cy="1381597"/>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67%</a:t>
            </a:r>
          </a:p>
          <a:p>
            <a:pPr>
              <a:lnSpc>
                <a:spcPct val="110000"/>
              </a:lnSpc>
            </a:pPr>
            <a:r>
              <a:rPr lang="en-US" sz="1200" i="1" dirty="0">
                <a:solidFill>
                  <a:srgbClr val="80BE3B"/>
                </a:solidFill>
                <a:latin typeface="Bierstadt" panose="020B0004020202020204" pitchFamily="34" charset="0"/>
                <a:cs typeface="Arial"/>
              </a:rPr>
              <a:t>Portion of global zinc consumption used to coat steel, making it highly resistant to corrosion.</a:t>
            </a:r>
            <a:r>
              <a:rPr lang="en-US" sz="1200" i="1" baseline="30000" dirty="0">
                <a:solidFill>
                  <a:srgbClr val="80BE3B"/>
                </a:solidFill>
                <a:latin typeface="Bierstadt" panose="020B0004020202020204" pitchFamily="34" charset="0"/>
                <a:cs typeface="Arial"/>
              </a:rPr>
              <a:t>6</a:t>
            </a:r>
          </a:p>
        </p:txBody>
      </p:sp>
      <p:cxnSp>
        <p:nvCxnSpPr>
          <p:cNvPr id="19" name="Straight Connector 18">
            <a:extLst>
              <a:ext uri="{FF2B5EF4-FFF2-40B4-BE49-F238E27FC236}">
                <a16:creationId xmlns:a16="http://schemas.microsoft.com/office/drawing/2014/main" id="{9ED92C8C-5438-4578-AB29-0DFC72D71A1E}"/>
              </a:ext>
            </a:extLst>
          </p:cNvPr>
          <p:cNvCxnSpPr/>
          <p:nvPr/>
        </p:nvCxnSpPr>
        <p:spPr>
          <a:xfrm>
            <a:off x="7290903" y="4196258"/>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96D273C-B5A6-4CF0-8F3B-E8746B67A7C6}"/>
              </a:ext>
            </a:extLst>
          </p:cNvPr>
          <p:cNvSpPr txBox="1"/>
          <p:nvPr/>
        </p:nvSpPr>
        <p:spPr>
          <a:xfrm>
            <a:off x="7221330" y="4214076"/>
            <a:ext cx="2237407" cy="2616101"/>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90%</a:t>
            </a:r>
          </a:p>
          <a:p>
            <a:pPr>
              <a:lnSpc>
                <a:spcPct val="110000"/>
              </a:lnSpc>
            </a:pPr>
            <a:r>
              <a:rPr lang="en-US" sz="1200" i="1" dirty="0">
                <a:solidFill>
                  <a:srgbClr val="80BE3B"/>
                </a:solidFill>
                <a:latin typeface="Bierstadt" panose="020B0004020202020204" pitchFamily="34" charset="0"/>
                <a:cs typeface="Arial"/>
              </a:rPr>
              <a:t>Average amount of kyanite transformed into mullite, an essential material for infrastructure because of its heat resistance, used in refractory and ceramic products. It is also used in many electronics – from electrical insulators to spark plugs.</a:t>
            </a:r>
            <a:r>
              <a:rPr lang="en-US" sz="1200" i="1" baseline="30000" dirty="0">
                <a:solidFill>
                  <a:srgbClr val="80BE3B"/>
                </a:solidFill>
                <a:latin typeface="Bierstadt" panose="020B0004020202020204" pitchFamily="34" charset="0"/>
                <a:cs typeface="Arial"/>
              </a:rPr>
              <a:t>4</a:t>
            </a:r>
          </a:p>
        </p:txBody>
      </p:sp>
      <p:cxnSp>
        <p:nvCxnSpPr>
          <p:cNvPr id="22" name="Straight Connector 21">
            <a:extLst>
              <a:ext uri="{FF2B5EF4-FFF2-40B4-BE49-F238E27FC236}">
                <a16:creationId xmlns:a16="http://schemas.microsoft.com/office/drawing/2014/main" id="{FA76645F-5D9E-470D-89C6-AC4F6A3257D5}"/>
              </a:ext>
            </a:extLst>
          </p:cNvPr>
          <p:cNvCxnSpPr/>
          <p:nvPr/>
        </p:nvCxnSpPr>
        <p:spPr>
          <a:xfrm>
            <a:off x="9954593" y="3766082"/>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6E37071-DD7A-4E95-AF61-6652428A1990}"/>
              </a:ext>
            </a:extLst>
          </p:cNvPr>
          <p:cNvSpPr txBox="1"/>
          <p:nvPr/>
        </p:nvSpPr>
        <p:spPr>
          <a:xfrm>
            <a:off x="10002076" y="3884618"/>
            <a:ext cx="2189924" cy="1194173"/>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22%</a:t>
            </a:r>
          </a:p>
          <a:p>
            <a:pPr>
              <a:lnSpc>
                <a:spcPct val="110000"/>
              </a:lnSpc>
            </a:pPr>
            <a:r>
              <a:rPr lang="en-US" sz="1200" i="1" dirty="0">
                <a:solidFill>
                  <a:srgbClr val="80BE3B"/>
                </a:solidFill>
                <a:latin typeface="Bierstadt" panose="020B0004020202020204" pitchFamily="34" charset="0"/>
                <a:cs typeface="Arial"/>
              </a:rPr>
              <a:t>Amount of U.S. copper used in electrical infrastructure and electronic products.</a:t>
            </a:r>
            <a:r>
              <a:rPr lang="en-US" sz="1200" i="1" baseline="30000" dirty="0">
                <a:solidFill>
                  <a:srgbClr val="80BE3B"/>
                </a:solidFill>
                <a:latin typeface="Bierstadt" panose="020B0004020202020204" pitchFamily="34" charset="0"/>
                <a:cs typeface="Arial"/>
              </a:rPr>
              <a:t>7</a:t>
            </a:r>
          </a:p>
        </p:txBody>
      </p:sp>
      <p:sp>
        <p:nvSpPr>
          <p:cNvPr id="26" name="TextBox 25">
            <a:extLst>
              <a:ext uri="{FF2B5EF4-FFF2-40B4-BE49-F238E27FC236}">
                <a16:creationId xmlns:a16="http://schemas.microsoft.com/office/drawing/2014/main" id="{6F76263D-6BB9-49FC-87E2-35423E062252}"/>
              </a:ext>
            </a:extLst>
          </p:cNvPr>
          <p:cNvSpPr txBox="1"/>
          <p:nvPr/>
        </p:nvSpPr>
        <p:spPr>
          <a:xfrm>
            <a:off x="10002076" y="623766"/>
            <a:ext cx="2189924" cy="975332"/>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70%</a:t>
            </a:r>
          </a:p>
          <a:p>
            <a:pPr>
              <a:lnSpc>
                <a:spcPct val="110000"/>
              </a:lnSpc>
            </a:pPr>
            <a:r>
              <a:rPr lang="en-US" sz="1200" i="1" dirty="0">
                <a:solidFill>
                  <a:srgbClr val="80BE3B"/>
                </a:solidFill>
                <a:latin typeface="Bierstadt" panose="020B0004020202020204" pitchFamily="34" charset="0"/>
                <a:cs typeface="Arial"/>
              </a:rPr>
              <a:t>Portion of the world’s steel produced using coal.</a:t>
            </a:r>
            <a:r>
              <a:rPr lang="en-US" sz="1200" i="1" baseline="30000" dirty="0">
                <a:solidFill>
                  <a:srgbClr val="80BE3B"/>
                </a:solidFill>
                <a:latin typeface="Bierstadt" panose="020B0004020202020204" pitchFamily="34" charset="0"/>
                <a:cs typeface="Arial"/>
              </a:rPr>
              <a:t>5</a:t>
            </a:r>
          </a:p>
        </p:txBody>
      </p:sp>
    </p:spTree>
    <p:extLst>
      <p:ext uri="{BB962C8B-B14F-4D97-AF65-F5344CB8AC3E}">
        <p14:creationId xmlns:p14="http://schemas.microsoft.com/office/powerpoint/2010/main" val="35826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r>
              <a:rPr lang="en-US" dirty="0"/>
              <a:t> </a:t>
            </a:r>
          </a:p>
        </p:txBody>
      </p:sp>
      <p:sp>
        <p:nvSpPr>
          <p:cNvPr id="7" name="TextBox 6"/>
          <p:cNvSpPr txBox="1"/>
          <p:nvPr/>
        </p:nvSpPr>
        <p:spPr>
          <a:xfrm>
            <a:off x="418430" y="471234"/>
            <a:ext cx="6096670" cy="1421928"/>
          </a:xfrm>
          <a:prstGeom prst="rect">
            <a:avLst/>
          </a:prstGeom>
          <a:noFill/>
        </p:spPr>
        <p:txBody>
          <a:bodyPr wrap="square" rtlCol="0">
            <a:spAutoFit/>
          </a:bodyPr>
          <a:lstStyle/>
          <a:p>
            <a:pPr>
              <a:lnSpc>
                <a:spcPct val="80000"/>
              </a:lnSpc>
            </a:pPr>
            <a:r>
              <a:rPr lang="en-US" sz="5400" b="1" dirty="0">
                <a:solidFill>
                  <a:srgbClr val="80BE3B"/>
                </a:solidFill>
                <a:latin typeface="Bierstadt" panose="020B0004020202020204" pitchFamily="34" charset="0"/>
                <a:cs typeface="Arial"/>
              </a:rPr>
              <a:t>Ensuring Supply Chain Security</a:t>
            </a:r>
          </a:p>
        </p:txBody>
      </p:sp>
      <p:sp>
        <p:nvSpPr>
          <p:cNvPr id="36" name="Rectangle 35"/>
          <p:cNvSpPr/>
          <p:nvPr/>
        </p:nvSpPr>
        <p:spPr>
          <a:xfrm>
            <a:off x="474663" y="2301747"/>
            <a:ext cx="6048057" cy="3790205"/>
          </a:xfrm>
          <a:prstGeom prst="rect">
            <a:avLst/>
          </a:prstGeom>
        </p:spPr>
        <p:txBody>
          <a:bodyPr wrap="square">
            <a:spAutoFit/>
          </a:bodyPr>
          <a:lstStyle/>
          <a:p>
            <a:pPr>
              <a:lnSpc>
                <a:spcPct val="110000"/>
              </a:lnSpc>
            </a:pPr>
            <a:r>
              <a:rPr lang="en-US" sz="2000" dirty="0">
                <a:solidFill>
                  <a:srgbClr val="80BE3B"/>
                </a:solidFill>
                <a:latin typeface="Bierstadt" panose="020B0004020202020204" pitchFamily="34" charset="0"/>
                <a:cs typeface="Arial"/>
              </a:rPr>
              <a:t>Metals and minerals are the </a:t>
            </a:r>
            <a:r>
              <a:rPr lang="en-US" sz="2000" dirty="0">
                <a:solidFill>
                  <a:schemeClr val="accent6"/>
                </a:solidFill>
                <a:latin typeface="Bierstadt" panose="020B0004020202020204" pitchFamily="34" charset="0"/>
                <a:cs typeface="Arial"/>
              </a:rPr>
              <a:t>building</a:t>
            </a:r>
            <a:r>
              <a:rPr lang="en-US" sz="2000" dirty="0">
                <a:solidFill>
                  <a:srgbClr val="80BE3B"/>
                </a:solidFill>
                <a:latin typeface="Bierstadt" panose="020B0004020202020204" pitchFamily="34" charset="0"/>
                <a:cs typeface="Arial"/>
              </a:rPr>
              <a:t> blocks of our energy, manufacturing, technology, defense and medical supply chains. Our reliance on foreign countries and geopolitical rivals for minerals we could be sourcing here at home exposes our economy and way of life to unacceptable risks.</a:t>
            </a:r>
          </a:p>
          <a:p>
            <a:pPr>
              <a:lnSpc>
                <a:spcPct val="110000"/>
              </a:lnSpc>
            </a:pPr>
            <a:endParaRPr lang="en-US" sz="2000" dirty="0">
              <a:solidFill>
                <a:srgbClr val="80BE3B"/>
              </a:solidFill>
              <a:latin typeface="Bierstadt" panose="020B0004020202020204" pitchFamily="34" charset="0"/>
              <a:cs typeface="Arial"/>
            </a:endParaRPr>
          </a:p>
          <a:p>
            <a:pPr>
              <a:lnSpc>
                <a:spcPct val="110000"/>
              </a:lnSpc>
            </a:pPr>
            <a:r>
              <a:rPr lang="en-US" sz="2000" dirty="0">
                <a:solidFill>
                  <a:srgbClr val="80BE3B"/>
                </a:solidFill>
                <a:latin typeface="Bierstadt" panose="020B0004020202020204" pitchFamily="34" charset="0"/>
                <a:cs typeface="Arial"/>
              </a:rPr>
              <a:t>Despite being home to one of the world’s leading minerals reserves, cumbersome permitting processes contribute to the U.S. remaining import-dependent for many key minerals. </a:t>
            </a:r>
          </a:p>
        </p:txBody>
      </p:sp>
      <p:cxnSp>
        <p:nvCxnSpPr>
          <p:cNvPr id="12" name="Straight Connector 11"/>
          <p:cNvCxnSpPr/>
          <p:nvPr/>
        </p:nvCxnSpPr>
        <p:spPr>
          <a:xfrm>
            <a:off x="9626600" y="25069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7340600" y="2506925"/>
            <a:ext cx="2286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36793" y="2551113"/>
            <a:ext cx="2212007" cy="1386405"/>
          </a:xfrm>
          <a:prstGeom prst="rect">
            <a:avLst/>
          </a:prstGeom>
          <a:noFill/>
        </p:spPr>
        <p:txBody>
          <a:bodyPr wrap="square" rtlCol="0">
            <a:spAutoFit/>
          </a:bodyPr>
          <a:lstStyle/>
          <a:p>
            <a:r>
              <a:rPr lang="en-US" sz="3200" b="1" spc="-10" dirty="0">
                <a:solidFill>
                  <a:srgbClr val="80BE3B"/>
                </a:solidFill>
                <a:latin typeface="Bierstadt" panose="020B0004020202020204" pitchFamily="34" charset="0"/>
                <a:cs typeface="Arial"/>
              </a:rPr>
              <a:t>82%</a:t>
            </a:r>
          </a:p>
          <a:p>
            <a:pPr>
              <a:lnSpc>
                <a:spcPct val="110000"/>
              </a:lnSpc>
            </a:pPr>
            <a:r>
              <a:rPr lang="en-US" sz="1200" i="1" dirty="0">
                <a:solidFill>
                  <a:srgbClr val="80BE3B"/>
                </a:solidFill>
                <a:latin typeface="Bierstadt" panose="020B0004020202020204" pitchFamily="34" charset="0"/>
                <a:cs typeface="Arial"/>
              </a:rPr>
              <a:t>Percentage of commodities defined as critical minerals for which the U.S. is more than 50 percent import dependent.</a:t>
            </a:r>
            <a:r>
              <a:rPr lang="en-US" sz="1200" i="1" baseline="30000" dirty="0">
                <a:solidFill>
                  <a:srgbClr val="80BE3B"/>
                </a:solidFill>
                <a:latin typeface="Bierstadt" panose="020B0004020202020204" pitchFamily="34" charset="0"/>
                <a:cs typeface="Arial"/>
              </a:rPr>
              <a:t>1</a:t>
            </a:r>
            <a:endParaRPr lang="en-US" sz="1200" i="1" baseline="30000" dirty="0">
              <a:solidFill>
                <a:srgbClr val="80BE3B"/>
              </a:solidFill>
              <a:latin typeface="Bierstadt" panose="020B0004020202020204" pitchFamily="34" charset="0"/>
              <a:cs typeface="Arial" panose="020B0604020202020204" pitchFamily="34" charset="0"/>
            </a:endParaRPr>
          </a:p>
        </p:txBody>
      </p:sp>
      <p:cxnSp>
        <p:nvCxnSpPr>
          <p:cNvPr id="17" name="Straight Connector 16"/>
          <p:cNvCxnSpPr/>
          <p:nvPr/>
        </p:nvCxnSpPr>
        <p:spPr>
          <a:xfrm>
            <a:off x="9652000" y="466592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a:off x="7302500" y="4665925"/>
            <a:ext cx="2529758"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9532176" y="2551112"/>
            <a:ext cx="2151824" cy="1584729"/>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$6B</a:t>
            </a:r>
          </a:p>
          <a:p>
            <a:pPr>
              <a:lnSpc>
                <a:spcPct val="110000"/>
              </a:lnSpc>
            </a:pPr>
            <a:r>
              <a:rPr lang="en-US" sz="1200" i="1" dirty="0">
                <a:solidFill>
                  <a:srgbClr val="80BE3B"/>
                </a:solidFill>
                <a:latin typeface="Bierstadt" panose="020B0004020202020204" pitchFamily="34" charset="0"/>
                <a:cs typeface="Arial"/>
              </a:rPr>
              <a:t>Value of minerals the U.S. imports from foreign countries, despite being home to reserves estimated at $6.2 trillion.</a:t>
            </a:r>
            <a:r>
              <a:rPr lang="en-US" sz="1200" i="1" baseline="30000" dirty="0">
                <a:solidFill>
                  <a:srgbClr val="80BE3B"/>
                </a:solidFill>
                <a:latin typeface="Bierstadt" panose="020B0004020202020204" pitchFamily="34" charset="0"/>
                <a:cs typeface="Arial"/>
              </a:rPr>
              <a:t>3</a:t>
            </a:r>
            <a:endParaRPr lang="en-US" sz="1200" i="1" dirty="0">
              <a:solidFill>
                <a:srgbClr val="80BE3B"/>
              </a:solidFill>
              <a:latin typeface="Bierstadt" panose="020B0004020202020204" pitchFamily="34" charset="0"/>
              <a:cs typeface="Arial"/>
            </a:endParaRPr>
          </a:p>
        </p:txBody>
      </p:sp>
      <p:sp>
        <p:nvSpPr>
          <p:cNvPr id="19" name="TextBox 18"/>
          <p:cNvSpPr txBox="1"/>
          <p:nvPr/>
        </p:nvSpPr>
        <p:spPr>
          <a:xfrm>
            <a:off x="9532730" y="4758830"/>
            <a:ext cx="2237407" cy="1232517"/>
          </a:xfrm>
          <a:prstGeom prst="rect">
            <a:avLst/>
          </a:prstGeom>
          <a:noFill/>
        </p:spPr>
        <p:txBody>
          <a:bodyPr wrap="square" rtlCol="0">
            <a:spAutoFit/>
          </a:bodyPr>
          <a:lstStyle/>
          <a:p>
            <a:pPr>
              <a:lnSpc>
                <a:spcPct val="110000"/>
              </a:lnSpc>
            </a:pPr>
            <a:r>
              <a:rPr lang="en-US" sz="3200" b="1" spc="-50" dirty="0">
                <a:solidFill>
                  <a:srgbClr val="80BE3B"/>
                </a:solidFill>
                <a:latin typeface="Bierstadt" panose="020B0004020202020204" pitchFamily="34" charset="0"/>
                <a:cs typeface="Arial"/>
              </a:rPr>
              <a:t>49</a:t>
            </a:r>
          </a:p>
          <a:p>
            <a:pPr>
              <a:lnSpc>
                <a:spcPct val="110000"/>
              </a:lnSpc>
            </a:pPr>
            <a:r>
              <a:rPr lang="en-US" sz="1200" i="1" dirty="0">
                <a:solidFill>
                  <a:srgbClr val="80BE3B"/>
                </a:solidFill>
                <a:latin typeface="Bierstadt" panose="020B0004020202020204" pitchFamily="34" charset="0"/>
                <a:cs typeface="Arial"/>
              </a:rPr>
              <a:t>Number of minerals for which the U.S. is more than 50 percent import reliant.</a:t>
            </a:r>
            <a:r>
              <a:rPr lang="en-US" sz="1200" i="1" baseline="30000" dirty="0">
                <a:solidFill>
                  <a:srgbClr val="80BE3B"/>
                </a:solidFill>
                <a:latin typeface="Bierstadt" panose="020B0004020202020204" pitchFamily="34" charset="0"/>
                <a:cs typeface="Arial"/>
              </a:rPr>
              <a:t>4</a:t>
            </a:r>
          </a:p>
        </p:txBody>
      </p:sp>
      <p:sp>
        <p:nvSpPr>
          <p:cNvPr id="13" name="TextBox 12">
            <a:extLst>
              <a:ext uri="{FF2B5EF4-FFF2-40B4-BE49-F238E27FC236}">
                <a16:creationId xmlns:a16="http://schemas.microsoft.com/office/drawing/2014/main" id="{7CA33FF4-0807-4090-B1BE-50264F12BE1F}"/>
              </a:ext>
            </a:extLst>
          </p:cNvPr>
          <p:cNvSpPr txBox="1"/>
          <p:nvPr/>
        </p:nvSpPr>
        <p:spPr>
          <a:xfrm>
            <a:off x="7206972" y="4758830"/>
            <a:ext cx="2189924" cy="1584729"/>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#1</a:t>
            </a:r>
          </a:p>
          <a:p>
            <a:pPr>
              <a:lnSpc>
                <a:spcPct val="110000"/>
              </a:lnSpc>
            </a:pPr>
            <a:r>
              <a:rPr lang="en-US" sz="1200" i="1" dirty="0">
                <a:solidFill>
                  <a:srgbClr val="80BE3B"/>
                </a:solidFill>
                <a:latin typeface="Bierstadt" panose="020B0004020202020204" pitchFamily="34" charset="0"/>
                <a:cs typeface="Arial"/>
              </a:rPr>
              <a:t>China is the number 1 supplier of nonfuel mineral commodities for which the U.S. was 50%+ import reliant in 2023.</a:t>
            </a:r>
            <a:r>
              <a:rPr lang="en-US" sz="1200" i="1" baseline="30000" dirty="0">
                <a:solidFill>
                  <a:srgbClr val="80BE3B"/>
                </a:solidFill>
                <a:latin typeface="Bierstadt" panose="020B0004020202020204" pitchFamily="34" charset="0"/>
                <a:cs typeface="Arial"/>
              </a:rPr>
              <a:t>2</a:t>
            </a:r>
          </a:p>
        </p:txBody>
      </p:sp>
      <p:sp>
        <p:nvSpPr>
          <p:cNvPr id="2" name="TextBox 1">
            <a:extLst>
              <a:ext uri="{FF2B5EF4-FFF2-40B4-BE49-F238E27FC236}">
                <a16:creationId xmlns:a16="http://schemas.microsoft.com/office/drawing/2014/main" id="{FE24398C-D47B-8791-CE0A-D2EB4DF4671C}"/>
              </a:ext>
            </a:extLst>
          </p:cNvPr>
          <p:cNvSpPr txBox="1"/>
          <p:nvPr/>
        </p:nvSpPr>
        <p:spPr>
          <a:xfrm>
            <a:off x="9499045" y="501186"/>
            <a:ext cx="2151824" cy="1584729"/>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$1.84B</a:t>
            </a:r>
          </a:p>
          <a:p>
            <a:pPr>
              <a:lnSpc>
                <a:spcPct val="110000"/>
              </a:lnSpc>
            </a:pPr>
            <a:r>
              <a:rPr lang="en-US" sz="1200" i="1" dirty="0">
                <a:solidFill>
                  <a:srgbClr val="80BE3B"/>
                </a:solidFill>
                <a:latin typeface="Bierstadt" panose="020B0004020202020204" pitchFamily="34" charset="0"/>
                <a:cs typeface="Arial"/>
              </a:rPr>
              <a:t>Value of  platinum, which</a:t>
            </a:r>
          </a:p>
          <a:p>
            <a:pPr>
              <a:lnSpc>
                <a:spcPct val="110000"/>
              </a:lnSpc>
            </a:pPr>
            <a:r>
              <a:rPr lang="en-US" sz="1200" i="1" dirty="0">
                <a:solidFill>
                  <a:srgbClr val="80BE3B"/>
                </a:solidFill>
                <a:latin typeface="Bierstadt" panose="020B0004020202020204" pitchFamily="34" charset="0"/>
                <a:cs typeface="Arial"/>
              </a:rPr>
              <a:t>is used in 20 percent of all</a:t>
            </a:r>
          </a:p>
          <a:p>
            <a:pPr>
              <a:lnSpc>
                <a:spcPct val="110000"/>
              </a:lnSpc>
            </a:pPr>
            <a:r>
              <a:rPr lang="en-US" sz="1200" i="1" dirty="0">
                <a:solidFill>
                  <a:srgbClr val="80BE3B"/>
                </a:solidFill>
                <a:latin typeface="Bierstadt" panose="020B0004020202020204" pitchFamily="34" charset="0"/>
                <a:cs typeface="Arial"/>
              </a:rPr>
              <a:t>manufactured goods, the U.S. imported from Russia in 2021.</a:t>
            </a:r>
          </a:p>
        </p:txBody>
      </p:sp>
    </p:spTree>
    <p:extLst>
      <p:ext uri="{BB962C8B-B14F-4D97-AF65-F5344CB8AC3E}">
        <p14:creationId xmlns:p14="http://schemas.microsoft.com/office/powerpoint/2010/main" val="205866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0" y="471234"/>
            <a:ext cx="7582570" cy="784830"/>
          </a:xfrm>
          <a:prstGeom prst="rect">
            <a:avLst/>
          </a:prstGeom>
          <a:noFill/>
        </p:spPr>
        <p:txBody>
          <a:bodyPr wrap="square" rtlCol="0">
            <a:spAutoFit/>
          </a:bodyPr>
          <a:lstStyle/>
          <a:p>
            <a:pPr>
              <a:lnSpc>
                <a:spcPct val="80000"/>
              </a:lnSpc>
            </a:pPr>
            <a:r>
              <a:rPr lang="en-US" sz="5400" b="1" dirty="0">
                <a:solidFill>
                  <a:srgbClr val="80BE3B"/>
                </a:solidFill>
                <a:latin typeface="Bierstadt" panose="020B0004020202020204" pitchFamily="34" charset="0"/>
                <a:cs typeface="Arial"/>
              </a:rPr>
              <a:t>Safety</a:t>
            </a:r>
          </a:p>
        </p:txBody>
      </p:sp>
      <p:cxnSp>
        <p:nvCxnSpPr>
          <p:cNvPr id="5" name="Straight Connector 4"/>
          <p:cNvCxnSpPr/>
          <p:nvPr/>
        </p:nvCxnSpPr>
        <p:spPr>
          <a:xfrm>
            <a:off x="9652000" y="4635226"/>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74663" y="1542648"/>
            <a:ext cx="7818437" cy="4149853"/>
          </a:xfrm>
          <a:prstGeom prst="rect">
            <a:avLst/>
          </a:prstGeom>
        </p:spPr>
        <p:txBody>
          <a:bodyPr wrap="square">
            <a:spAutoFit/>
          </a:bodyPr>
          <a:lstStyle/>
          <a:p>
            <a:pPr>
              <a:lnSpc>
                <a:spcPct val="110000"/>
              </a:lnSpc>
            </a:pPr>
            <a:r>
              <a:rPr lang="en-US" sz="2000" dirty="0">
                <a:solidFill>
                  <a:srgbClr val="80BE3B"/>
                </a:solidFill>
                <a:latin typeface="Bierstadt" panose="020B0004020202020204" pitchFamily="34" charset="0"/>
                <a:cs typeface="Arial"/>
              </a:rPr>
              <a:t>The safety and health of our workers and colleagues is a core value of the mining industry. Today’s modern mining companies recognize that continuous performance improvement necessary to achieve the goals of zero fatalities and injuries means going beyond what’s required by regulations. </a:t>
            </a:r>
          </a:p>
          <a:p>
            <a:pPr>
              <a:lnSpc>
                <a:spcPct val="110000"/>
              </a:lnSpc>
            </a:pPr>
            <a:endParaRPr lang="en-US" sz="2000" dirty="0">
              <a:solidFill>
                <a:srgbClr val="80BE3B"/>
              </a:solidFill>
              <a:latin typeface="Bierstadt" panose="020B0004020202020204" pitchFamily="34" charset="0"/>
              <a:cs typeface="Arial"/>
            </a:endParaRPr>
          </a:p>
          <a:p>
            <a:pPr>
              <a:lnSpc>
                <a:spcPct val="110000"/>
              </a:lnSpc>
            </a:pPr>
            <a:r>
              <a:rPr lang="en-US" sz="2000" dirty="0">
                <a:solidFill>
                  <a:srgbClr val="80BE3B"/>
                </a:solidFill>
                <a:latin typeface="Bierstadt" panose="020B0004020202020204" pitchFamily="34" charset="0"/>
                <a:cs typeface="Arial"/>
              </a:rPr>
              <a:t>To accelerate the pace of mine safety improvement, the U.S. mining industry has taken voluntary steps to implement best practices that encourage a “culture of safety.” By identifying and eliminating potential hazards, and deploying state-of-the-art technology, American mining has developed an award-wining safety framework that is bringing more miners home safely after every shift.  </a:t>
            </a:r>
          </a:p>
        </p:txBody>
      </p:sp>
      <p:cxnSp>
        <p:nvCxnSpPr>
          <p:cNvPr id="38" name="Straight Connector 37"/>
          <p:cNvCxnSpPr/>
          <p:nvPr/>
        </p:nvCxnSpPr>
        <p:spPr>
          <a:xfrm>
            <a:off x="9652000" y="1932250"/>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560893" y="1963737"/>
            <a:ext cx="2326307" cy="1191095"/>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58%</a:t>
            </a:r>
          </a:p>
          <a:p>
            <a:pPr>
              <a:lnSpc>
                <a:spcPct val="110000"/>
              </a:lnSpc>
            </a:pPr>
            <a:r>
              <a:rPr lang="en-US" sz="1200" i="1" spc="-20" dirty="0">
                <a:solidFill>
                  <a:srgbClr val="80BE3B"/>
                </a:solidFill>
                <a:latin typeface="Bierstadt" panose="020B0004020202020204" pitchFamily="34" charset="0"/>
                <a:cs typeface="Arial"/>
              </a:rPr>
              <a:t>Amount by which injuries in U.S. mines have been reduced over the last 15 years.</a:t>
            </a:r>
            <a:endParaRPr lang="en-US" sz="1200" i="1" spc="-20" baseline="30000" dirty="0">
              <a:solidFill>
                <a:srgbClr val="80BE3B"/>
              </a:solidFill>
              <a:latin typeface="Bierstadt" panose="020B0004020202020204" pitchFamily="34" charset="0"/>
              <a:cs typeface="Arial"/>
            </a:endParaRPr>
          </a:p>
        </p:txBody>
      </p:sp>
      <p:cxnSp>
        <p:nvCxnSpPr>
          <p:cNvPr id="20" name="Straight Connector 19"/>
          <p:cNvCxnSpPr/>
          <p:nvPr/>
        </p:nvCxnSpPr>
        <p:spPr>
          <a:xfrm>
            <a:off x="9652000" y="3367350"/>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560893" y="3398837"/>
            <a:ext cx="2404321" cy="1194173"/>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55%</a:t>
            </a:r>
          </a:p>
          <a:p>
            <a:pPr>
              <a:lnSpc>
                <a:spcPct val="110000"/>
              </a:lnSpc>
            </a:pPr>
            <a:r>
              <a:rPr lang="en-US" sz="1200" i="1" spc="-20" dirty="0">
                <a:solidFill>
                  <a:srgbClr val="80BE3B"/>
                </a:solidFill>
                <a:latin typeface="Bierstadt" panose="020B0004020202020204" pitchFamily="34" charset="0"/>
                <a:cs typeface="Arial"/>
              </a:rPr>
              <a:t>Amount by which fatalities</a:t>
            </a:r>
            <a:br>
              <a:rPr lang="en-US" sz="1200" i="1" spc="-20" dirty="0">
                <a:solidFill>
                  <a:srgbClr val="80BE3B"/>
                </a:solidFill>
                <a:latin typeface="Bierstadt" panose="020B0004020202020204" pitchFamily="34" charset="0"/>
                <a:cs typeface="Arial"/>
              </a:rPr>
            </a:br>
            <a:r>
              <a:rPr lang="en-US" sz="1200" i="1" spc="-20" dirty="0">
                <a:solidFill>
                  <a:srgbClr val="80BE3B"/>
                </a:solidFill>
                <a:latin typeface="Bierstadt" panose="020B0004020202020204" pitchFamily="34" charset="0"/>
                <a:cs typeface="Arial"/>
              </a:rPr>
              <a:t>in U.S. mines have been </a:t>
            </a:r>
            <a:br>
              <a:rPr lang="en-US" sz="1200" i="1" spc="-20" dirty="0">
                <a:solidFill>
                  <a:srgbClr val="80BE3B"/>
                </a:solidFill>
                <a:latin typeface="Bierstadt" panose="020B0004020202020204" pitchFamily="34" charset="0"/>
                <a:cs typeface="Arial"/>
              </a:rPr>
            </a:br>
            <a:r>
              <a:rPr lang="en-US" sz="1200" i="1" spc="-20" dirty="0">
                <a:solidFill>
                  <a:srgbClr val="80BE3B"/>
                </a:solidFill>
                <a:latin typeface="Bierstadt" panose="020B0004020202020204" pitchFamily="34" charset="0"/>
                <a:cs typeface="Arial"/>
              </a:rPr>
              <a:t>reduced over the last 15 years.</a:t>
            </a:r>
            <a:endParaRPr lang="en-US" sz="1200" i="1" spc="-20" baseline="30000" dirty="0">
              <a:solidFill>
                <a:srgbClr val="80BE3B"/>
              </a:solidFill>
              <a:latin typeface="Bierstadt" panose="020B0004020202020204" pitchFamily="34" charset="0"/>
              <a:cs typeface="Arial"/>
            </a:endParaRPr>
          </a:p>
        </p:txBody>
      </p:sp>
    </p:spTree>
    <p:extLst>
      <p:ext uri="{BB962C8B-B14F-4D97-AF65-F5344CB8AC3E}">
        <p14:creationId xmlns:p14="http://schemas.microsoft.com/office/powerpoint/2010/main" val="385938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1685" y="5046133"/>
            <a:ext cx="1937471" cy="461663"/>
          </a:xfrm>
          <a:prstGeom prst="rect">
            <a:avLst/>
          </a:prstGeom>
        </p:spPr>
        <p:txBody>
          <a:bodyPr wrap="square" lIns="91438" tIns="45719" rIns="91438" bIns="45719">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Bierstadt" panose="020B0004020202020204" pitchFamily="34" charset="0"/>
                <a:cs typeface="Arial"/>
              </a:rPr>
              <a:t>Source: Mine Safety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Bierstadt" panose="020B0004020202020204" pitchFamily="34" charset="0"/>
                <a:cs typeface="Arial"/>
              </a:rPr>
              <a:t>&amp; Health Administration</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lumMod val="65000"/>
                    <a:lumOff val="35000"/>
                  </a:prstClr>
                </a:solidFill>
                <a:effectLst/>
                <a:uLnTx/>
                <a:uFillTx/>
                <a:latin typeface="Bierstadt" panose="020B0004020202020204" pitchFamily="34" charset="0"/>
              </a:rPr>
              <a:t>The National Mining Association | Mining 2024 Industry Overview | </a:t>
            </a:r>
            <a:fld id="{08ECA5DB-7D9D-4D66-9A15-515CE9E62021}" type="slidenum">
              <a:rPr kumimoji="0" lang="de-DE" sz="1400" b="0" i="0" u="none" strike="noStrike" kern="1200" cap="none" spc="0" normalizeH="0" baseline="0" noProof="0" smtClean="0">
                <a:ln>
                  <a:noFill/>
                </a:ln>
                <a:solidFill>
                  <a:prstClr val="black">
                    <a:lumMod val="65000"/>
                    <a:lumOff val="35000"/>
                  </a:prstClr>
                </a:solidFill>
                <a:effectLst/>
                <a:uLnTx/>
                <a:uFillTx/>
                <a:latin typeface="Bierstadt" panose="020B00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400" b="0" i="0" u="none" strike="noStrike" kern="1200" cap="none" spc="0" normalizeH="0" baseline="0" noProof="0" dirty="0">
              <a:ln>
                <a:noFill/>
              </a:ln>
              <a:solidFill>
                <a:prstClr val="black">
                  <a:lumMod val="65000"/>
                  <a:lumOff val="35000"/>
                </a:prstClr>
              </a:solidFill>
              <a:effectLst/>
              <a:uLnTx/>
              <a:uFillTx/>
              <a:latin typeface="Bierstadt" panose="020B0004020202020204" pitchFamily="34" charset="0"/>
            </a:endParaRPr>
          </a:p>
        </p:txBody>
      </p:sp>
      <p:sp>
        <p:nvSpPr>
          <p:cNvPr id="7" name="Title 1"/>
          <p:cNvSpPr txBox="1">
            <a:spLocks/>
          </p:cNvSpPr>
          <p:nvPr/>
        </p:nvSpPr>
        <p:spPr>
          <a:xfrm>
            <a:off x="421454" y="430908"/>
            <a:ext cx="11516546" cy="683870"/>
          </a:xfrm>
          <a:prstGeom prst="rect">
            <a:avLst/>
          </a:prstGeom>
        </p:spPr>
        <p:txBody>
          <a:bodyPr lIns="91438" tIns="45719" rIns="91438" bIns="45719">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6"/>
                </a:solidFill>
                <a:effectLst/>
                <a:uLnTx/>
                <a:uFillTx/>
                <a:latin typeface="Bierstadt" panose="020B0004020202020204" pitchFamily="34" charset="0"/>
                <a:cs typeface="Arial"/>
              </a:rPr>
              <a:t>U.S. Mining Fatalities 1980–2023</a:t>
            </a:r>
          </a:p>
        </p:txBody>
      </p:sp>
      <p:cxnSp>
        <p:nvCxnSpPr>
          <p:cNvPr id="8" name="Straight Connector 7"/>
          <p:cNvCxnSpPr/>
          <p:nvPr/>
        </p:nvCxnSpPr>
        <p:spPr>
          <a:xfrm flipH="1">
            <a:off x="525463" y="6176205"/>
            <a:ext cx="11137900" cy="13368"/>
          </a:xfrm>
          <a:prstGeom prst="line">
            <a:avLst/>
          </a:prstGeom>
          <a:ln w="28575" cmpd="sng">
            <a:solidFill>
              <a:srgbClr val="E0EECB"/>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green graph with a arrow pointing up&#10;&#10;Description automatically generated">
            <a:extLst>
              <a:ext uri="{FF2B5EF4-FFF2-40B4-BE49-F238E27FC236}">
                <a16:creationId xmlns:a16="http://schemas.microsoft.com/office/drawing/2014/main" id="{88FFAA0E-3749-D5E7-7ACC-CCDC10245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63" y="1557963"/>
            <a:ext cx="8111910" cy="3949833"/>
          </a:xfrm>
          <a:prstGeom prst="rect">
            <a:avLst/>
          </a:prstGeom>
        </p:spPr>
      </p:pic>
    </p:spTree>
    <p:extLst>
      <p:ext uri="{BB962C8B-B14F-4D97-AF65-F5344CB8AC3E}">
        <p14:creationId xmlns:p14="http://schemas.microsoft.com/office/powerpoint/2010/main" val="1517144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BF4DE"/>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418430" y="471234"/>
            <a:ext cx="7582570" cy="1449628"/>
          </a:xfrm>
          <a:prstGeom prst="rect">
            <a:avLst/>
          </a:prstGeom>
          <a:noFill/>
        </p:spPr>
        <p:txBody>
          <a:bodyPr wrap="square" rtlCol="0">
            <a:spAutoFit/>
          </a:bodyPr>
          <a:lstStyle/>
          <a:p>
            <a:pPr>
              <a:lnSpc>
                <a:spcPct val="80000"/>
              </a:lnSpc>
            </a:pPr>
            <a:r>
              <a:rPr lang="en-US" sz="5400" b="1" dirty="0">
                <a:solidFill>
                  <a:srgbClr val="80BE3B"/>
                </a:solidFill>
                <a:latin typeface="Bierstadt" panose="020B0004020202020204" pitchFamily="34" charset="0"/>
                <a:cs typeface="Arial"/>
              </a:rPr>
              <a:t>Environmental Responsibility</a:t>
            </a:r>
          </a:p>
        </p:txBody>
      </p:sp>
      <p:sp>
        <p:nvSpPr>
          <p:cNvPr id="18" name="TextBox 17"/>
          <p:cNvSpPr txBox="1"/>
          <p:nvPr/>
        </p:nvSpPr>
        <p:spPr>
          <a:xfrm>
            <a:off x="9294192" y="608013"/>
            <a:ext cx="2377108" cy="1800493"/>
          </a:xfrm>
          <a:prstGeom prst="rect">
            <a:avLst/>
          </a:prstGeom>
          <a:noFill/>
        </p:spPr>
        <p:txBody>
          <a:bodyPr wrap="square" rtlCol="0">
            <a:spAutoFit/>
          </a:bodyPr>
          <a:lstStyle/>
          <a:p>
            <a:r>
              <a:rPr lang="en-US" sz="3200" b="1" dirty="0">
                <a:solidFill>
                  <a:srgbClr val="80BE3B"/>
                </a:solidFill>
                <a:latin typeface="Bierstadt" panose="020B0004020202020204" pitchFamily="34" charset="0"/>
                <a:cs typeface="Arial"/>
              </a:rPr>
              <a:t>90%</a:t>
            </a:r>
          </a:p>
          <a:p>
            <a:pPr>
              <a:lnSpc>
                <a:spcPct val="110000"/>
              </a:lnSpc>
            </a:pPr>
            <a:r>
              <a:rPr lang="en-US" sz="1200" i="1" dirty="0">
                <a:solidFill>
                  <a:srgbClr val="80BE3B"/>
                </a:solidFill>
                <a:latin typeface="Bierstadt" panose="020B0004020202020204" pitchFamily="34" charset="0"/>
                <a:cs typeface="Arial"/>
              </a:rPr>
              <a:t>Amount by which today’s new coal-fueled power plants have reduced emissions (SO</a:t>
            </a:r>
            <a:r>
              <a:rPr lang="en-US" sz="1200" i="1" baseline="30000" dirty="0">
                <a:solidFill>
                  <a:srgbClr val="80BE3B"/>
                </a:solidFill>
                <a:latin typeface="Bierstadt" panose="020B0004020202020204" pitchFamily="34" charset="0"/>
                <a:cs typeface="Arial"/>
              </a:rPr>
              <a:t>2</a:t>
            </a:r>
            <a:r>
              <a:rPr lang="en-US" sz="1200" i="1" dirty="0">
                <a:solidFill>
                  <a:srgbClr val="80BE3B"/>
                </a:solidFill>
                <a:latin typeface="Bierstadt" panose="020B0004020202020204" pitchFamily="34" charset="0"/>
                <a:cs typeface="Arial"/>
              </a:rPr>
              <a:t>, NO</a:t>
            </a:r>
            <a:r>
              <a:rPr lang="en-US" sz="1200" i="1" baseline="-25000" dirty="0">
                <a:solidFill>
                  <a:srgbClr val="80BE3B"/>
                </a:solidFill>
                <a:latin typeface="Bierstadt" panose="020B0004020202020204" pitchFamily="34" charset="0"/>
                <a:cs typeface="Arial"/>
              </a:rPr>
              <a:t>x</a:t>
            </a:r>
            <a:r>
              <a:rPr lang="en-US" sz="1200" i="1" dirty="0">
                <a:solidFill>
                  <a:srgbClr val="80BE3B"/>
                </a:solidFill>
                <a:latin typeface="Bierstadt" panose="020B0004020202020204" pitchFamily="34" charset="0"/>
                <a:cs typeface="Arial"/>
              </a:rPr>
              <a:t>, particulates and mercury), compared with the typical 1970s plants they replace.</a:t>
            </a:r>
            <a:r>
              <a:rPr lang="en-US" sz="1200" i="1" baseline="30000" dirty="0">
                <a:solidFill>
                  <a:srgbClr val="80BE3B"/>
                </a:solidFill>
                <a:latin typeface="Bierstadt" panose="020B0004020202020204" pitchFamily="34" charset="0"/>
                <a:cs typeface="Arial"/>
              </a:rPr>
              <a:t>1 </a:t>
            </a:r>
          </a:p>
        </p:txBody>
      </p:sp>
      <p:sp>
        <p:nvSpPr>
          <p:cNvPr id="36" name="Rectangle 35"/>
          <p:cNvSpPr/>
          <p:nvPr/>
        </p:nvSpPr>
        <p:spPr>
          <a:xfrm>
            <a:off x="474663" y="2190348"/>
            <a:ext cx="7666705" cy="4149853"/>
          </a:xfrm>
          <a:prstGeom prst="rect">
            <a:avLst/>
          </a:prstGeom>
        </p:spPr>
        <p:txBody>
          <a:bodyPr wrap="square">
            <a:spAutoFit/>
          </a:bodyPr>
          <a:lstStyle/>
          <a:p>
            <a:pPr>
              <a:lnSpc>
                <a:spcPct val="110000"/>
              </a:lnSpc>
            </a:pPr>
            <a:r>
              <a:rPr lang="en-US" sz="2000" dirty="0">
                <a:solidFill>
                  <a:srgbClr val="80BE3B"/>
                </a:solidFill>
                <a:latin typeface="Bierstadt" panose="020B0004020202020204" pitchFamily="34" charset="0"/>
                <a:cs typeface="Arial"/>
              </a:rPr>
              <a:t>Natural resources are at the heart of mining, therefore good environmental stewardship is an industry imperative and a core requirement. Mining and its employees are at the center of our communities, underscoring our commitment to being good neighbors wherever we operate.</a:t>
            </a:r>
          </a:p>
          <a:p>
            <a:pPr>
              <a:lnSpc>
                <a:spcPct val="110000"/>
              </a:lnSpc>
            </a:pPr>
            <a:endParaRPr lang="en-US" sz="2000" dirty="0">
              <a:solidFill>
                <a:srgbClr val="80BE3B"/>
              </a:solidFill>
              <a:latin typeface="Bierstadt" panose="020B0004020202020204" pitchFamily="34" charset="0"/>
              <a:cs typeface="Arial"/>
            </a:endParaRPr>
          </a:p>
          <a:p>
            <a:pPr>
              <a:lnSpc>
                <a:spcPct val="110000"/>
              </a:lnSpc>
            </a:pPr>
            <a:r>
              <a:rPr lang="en-US" sz="2000" dirty="0">
                <a:solidFill>
                  <a:srgbClr val="80BE3B"/>
                </a:solidFill>
                <a:latin typeface="Bierstadt" panose="020B0004020202020204" pitchFamily="34" charset="0"/>
                <a:cs typeface="Arial"/>
              </a:rPr>
              <a:t>Building on the extraordinary environmental progress made in recent decades, the industry is committed to continued technological advancements that make the use of our resources cleaner and more efficient. Even before mining begins, extensive plans are made and funding is secured to support the restoration of land after mining operations have concluded. </a:t>
            </a:r>
          </a:p>
        </p:txBody>
      </p:sp>
      <p:sp>
        <p:nvSpPr>
          <p:cNvPr id="39" name="TextBox 38"/>
          <p:cNvSpPr txBox="1"/>
          <p:nvPr/>
        </p:nvSpPr>
        <p:spPr>
          <a:xfrm>
            <a:off x="9294192" y="2703512"/>
            <a:ext cx="2516807" cy="1800493"/>
          </a:xfrm>
          <a:prstGeom prst="rect">
            <a:avLst/>
          </a:prstGeom>
          <a:noFill/>
        </p:spPr>
        <p:txBody>
          <a:bodyPr wrap="square" rtlCol="0">
            <a:spAutoFit/>
          </a:bodyPr>
          <a:lstStyle/>
          <a:p>
            <a:r>
              <a:rPr lang="en-US" sz="3200" b="1" spc="-50" dirty="0">
                <a:solidFill>
                  <a:srgbClr val="80BE3B"/>
                </a:solidFill>
                <a:latin typeface="Bierstadt" panose="020B0004020202020204" pitchFamily="34" charset="0"/>
                <a:cs typeface="Arial"/>
              </a:rPr>
              <a:t>3 million</a:t>
            </a:r>
          </a:p>
          <a:p>
            <a:pPr>
              <a:lnSpc>
                <a:spcPct val="110000"/>
              </a:lnSpc>
            </a:pPr>
            <a:r>
              <a:rPr lang="en-US" sz="1200" i="1" dirty="0">
                <a:solidFill>
                  <a:srgbClr val="80BE3B"/>
                </a:solidFill>
                <a:latin typeface="Bierstadt" panose="020B0004020202020204" pitchFamily="34" charset="0"/>
                <a:cs typeface="Arial"/>
              </a:rPr>
              <a:t>Number of acres of mined land that have been restored by U.S. mining companies to their natural conditions for wildlife habitats or new sites for schools, hospitals or infrastructure projects.</a:t>
            </a:r>
            <a:r>
              <a:rPr lang="en-US" sz="1200" i="1" baseline="30000" dirty="0">
                <a:solidFill>
                  <a:srgbClr val="80BE3B"/>
                </a:solidFill>
                <a:latin typeface="Bierstadt" panose="020B0004020202020204" pitchFamily="34" charset="0"/>
                <a:cs typeface="Arial"/>
              </a:rPr>
              <a:t>2 </a:t>
            </a:r>
          </a:p>
        </p:txBody>
      </p:sp>
      <p:sp>
        <p:nvSpPr>
          <p:cNvPr id="22" name="TextBox 21"/>
          <p:cNvSpPr txBox="1"/>
          <p:nvPr/>
        </p:nvSpPr>
        <p:spPr>
          <a:xfrm>
            <a:off x="9294192" y="4887912"/>
            <a:ext cx="2427907" cy="1394228"/>
          </a:xfrm>
          <a:prstGeom prst="rect">
            <a:avLst/>
          </a:prstGeom>
          <a:noFill/>
        </p:spPr>
        <p:txBody>
          <a:bodyPr wrap="square" rtlCol="0">
            <a:spAutoFit/>
          </a:bodyPr>
          <a:lstStyle/>
          <a:p>
            <a:r>
              <a:rPr lang="en-US" sz="3200" b="1" spc="-100" dirty="0">
                <a:solidFill>
                  <a:srgbClr val="80BE3B"/>
                </a:solidFill>
                <a:latin typeface="Bierstadt" panose="020B0004020202020204" pitchFamily="34" charset="0"/>
                <a:cs typeface="Arial"/>
              </a:rPr>
              <a:t>$12+ billion</a:t>
            </a:r>
          </a:p>
          <a:p>
            <a:pPr>
              <a:lnSpc>
                <a:spcPct val="110000"/>
              </a:lnSpc>
            </a:pPr>
            <a:r>
              <a:rPr lang="en-US" sz="1200" i="1" dirty="0">
                <a:solidFill>
                  <a:srgbClr val="80BE3B"/>
                </a:solidFill>
                <a:latin typeface="Bierstadt" panose="020B0004020202020204" pitchFamily="34" charset="0"/>
                <a:cs typeface="Arial"/>
              </a:rPr>
              <a:t>Amount the U.S. mining industry has paid to reclaim mines that were abandoned prior to laws requiring reclamation.</a:t>
            </a:r>
            <a:r>
              <a:rPr lang="en-US" sz="1200" i="1" baseline="30000" dirty="0">
                <a:solidFill>
                  <a:srgbClr val="80BE3B"/>
                </a:solidFill>
                <a:latin typeface="Bierstadt" panose="020B0004020202020204" pitchFamily="34" charset="0"/>
                <a:cs typeface="Arial"/>
              </a:rPr>
              <a:t>3</a:t>
            </a:r>
          </a:p>
        </p:txBody>
      </p:sp>
      <p:cxnSp>
        <p:nvCxnSpPr>
          <p:cNvPr id="15" name="Straight Connector 14"/>
          <p:cNvCxnSpPr/>
          <p:nvPr/>
        </p:nvCxnSpPr>
        <p:spPr>
          <a:xfrm>
            <a:off x="9385300" y="2684725"/>
            <a:ext cx="22782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385300" y="558800"/>
            <a:ext cx="22782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385300" y="4805625"/>
            <a:ext cx="22782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3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73439"/>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a:solidFill>
                <a:srgbClr val="F3BDA8"/>
              </a:solidFill>
            </a:endParaRPr>
          </a:p>
        </p:txBody>
      </p:sp>
      <p:sp>
        <p:nvSpPr>
          <p:cNvPr id="6" name="Title 4"/>
          <p:cNvSpPr txBox="1">
            <a:spLocks/>
          </p:cNvSpPr>
          <p:nvPr/>
        </p:nvSpPr>
        <p:spPr>
          <a:xfrm>
            <a:off x="2625932" y="3312293"/>
            <a:ext cx="6940136" cy="2852737"/>
          </a:xfrm>
          <a:prstGeom prst="rect">
            <a:avLst/>
          </a:prstGeom>
        </p:spPr>
        <p:txBody>
          <a:bodyPr lIns="91438" tIns="45719" rIns="91438" bIns="45719"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FFFF"/>
                </a:solidFill>
                <a:latin typeface="Bierstadt" panose="020B0004020202020204" pitchFamily="34" charset="0"/>
                <a:cs typeface="Arial"/>
              </a:rPr>
              <a:t>Challenges</a:t>
            </a:r>
          </a:p>
        </p:txBody>
      </p:sp>
      <p:pic>
        <p:nvPicPr>
          <p:cNvPr id="2" name="Picture 1"/>
          <p:cNvPicPr>
            <a:picLocks noChangeAspect="1"/>
          </p:cNvPicPr>
          <p:nvPr/>
        </p:nvPicPr>
        <p:blipFill>
          <a:blip r:embed="rId2"/>
          <a:stretch>
            <a:fillRect/>
          </a:stretch>
        </p:blipFill>
        <p:spPr>
          <a:xfrm>
            <a:off x="8532989" y="1181100"/>
            <a:ext cx="927100" cy="927100"/>
          </a:xfrm>
          <a:prstGeom prst="rect">
            <a:avLst/>
          </a:prstGeom>
        </p:spPr>
      </p:pic>
      <p:pic>
        <p:nvPicPr>
          <p:cNvPr id="8" name="Picture 7" descr="NMA_PPT_Icons_Overview_Challeng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668" y="959556"/>
            <a:ext cx="1143000" cy="1143000"/>
          </a:xfrm>
          <a:prstGeom prst="rect">
            <a:avLst/>
          </a:prstGeom>
        </p:spPr>
      </p:pic>
    </p:spTree>
    <p:extLst>
      <p:ext uri="{BB962C8B-B14F-4D97-AF65-F5344CB8AC3E}">
        <p14:creationId xmlns:p14="http://schemas.microsoft.com/office/powerpoint/2010/main" val="59251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p:cNvSpPr>
          <p:nvPr/>
        </p:nvSpPr>
        <p:spPr>
          <a:xfrm>
            <a:off x="4145279" y="3504939"/>
            <a:ext cx="5314574" cy="2709594"/>
          </a:xfrm>
          <a:prstGeom prst="rect">
            <a:avLst/>
          </a:prstGeom>
        </p:spPr>
        <p:txBody>
          <a:bodyPr lIns="91438" tIns="45719" rIns="91438" bIns="45719">
            <a:normAutofit/>
          </a:bodyPr>
          <a:lstStyle/>
          <a:p>
            <a:pPr defTabSz="704070">
              <a:lnSpc>
                <a:spcPct val="110000"/>
              </a:lnSpc>
              <a:spcAft>
                <a:spcPts val="600"/>
              </a:spcAft>
            </a:pPr>
            <a:r>
              <a:rPr lang="en-US" sz="1463" b="1" kern="1200">
                <a:solidFill>
                  <a:srgbClr val="021D49"/>
                </a:solidFill>
                <a:latin typeface="Bierstadt" panose="020B0004020202020204" pitchFamily="34" charset="0"/>
                <a:ea typeface="+mn-ea"/>
                <a:cs typeface="Arial"/>
              </a:rPr>
              <a:t>Mining is at the heart of the U.S. economy. By delivering the materials required for nearly every industry and consumer product, feeding our manufacturing, technology, energy, transportation, medical, and defense supply chains — mining provides the resources for a better future.</a:t>
            </a:r>
            <a:endParaRPr lang="en-US" b="1">
              <a:solidFill>
                <a:srgbClr val="021D49"/>
              </a:solidFill>
              <a:latin typeface="Bierstadt" panose="020B0004020202020204" pitchFamily="34" charset="0"/>
              <a:cs typeface="Arial"/>
            </a:endParaRPr>
          </a:p>
        </p:txBody>
      </p:sp>
      <p:pic>
        <p:nvPicPr>
          <p:cNvPr id="7" name="Picture 6"/>
          <p:cNvPicPr>
            <a:picLocks noChangeAspect="1"/>
          </p:cNvPicPr>
          <p:nvPr/>
        </p:nvPicPr>
        <p:blipFill>
          <a:blip r:embed="rId3"/>
          <a:stretch>
            <a:fillRect/>
          </a:stretch>
        </p:blipFill>
        <p:spPr>
          <a:xfrm>
            <a:off x="2732147" y="643467"/>
            <a:ext cx="1114809" cy="4118601"/>
          </a:xfrm>
          <a:prstGeom prst="rect">
            <a:avLst/>
          </a:prstGeom>
        </p:spPr>
      </p:pic>
    </p:spTree>
    <p:extLst>
      <p:ext uri="{BB962C8B-B14F-4D97-AF65-F5344CB8AC3E}">
        <p14:creationId xmlns:p14="http://schemas.microsoft.com/office/powerpoint/2010/main" val="2959938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594" y="403851"/>
            <a:ext cx="10515600" cy="617745"/>
          </a:xfrm>
          <a:prstGeom prst="rect">
            <a:avLst/>
          </a:prstGeom>
        </p:spPr>
        <p:txBody>
          <a:bodyPr lIns="91438" tIns="45719" rIns="91438" bIns="45719"/>
          <a:lstStyle/>
          <a:p>
            <a:r>
              <a:rPr lang="en-US" sz="3600" dirty="0">
                <a:solidFill>
                  <a:srgbClr val="E73439"/>
                </a:solidFill>
                <a:latin typeface="Bierstadt" panose="020B0004020202020204" pitchFamily="34" charset="0"/>
                <a:cs typeface="Arial"/>
              </a:rPr>
              <a:t>Abandoned Mined Lands (AML)</a:t>
            </a:r>
          </a:p>
        </p:txBody>
      </p:sp>
      <p:sp>
        <p:nvSpPr>
          <p:cNvPr id="3" name="Content Placeholder 2"/>
          <p:cNvSpPr>
            <a:spLocks noGrp="1"/>
          </p:cNvSpPr>
          <p:nvPr>
            <p:ph idx="4294967295"/>
          </p:nvPr>
        </p:nvSpPr>
        <p:spPr>
          <a:xfrm>
            <a:off x="415033" y="1411913"/>
            <a:ext cx="11049892" cy="4792312"/>
          </a:xfrm>
          <a:prstGeom prst="rect">
            <a:avLst/>
          </a:prstGeom>
        </p:spPr>
        <p:txBody>
          <a:bodyPr lIns="91438" tIns="45719" rIns="91438" bIns="45719" numCol="1" spcCol="228600">
            <a:noAutofit/>
          </a:bodyPr>
          <a:lstStyle/>
          <a:p>
            <a:pPr marL="0" indent="0">
              <a:lnSpc>
                <a:spcPct val="110000"/>
              </a:lnSpc>
              <a:spcAft>
                <a:spcPts val="600"/>
              </a:spcAft>
              <a:buNone/>
            </a:pPr>
            <a:r>
              <a:rPr lang="en-US" sz="1900" dirty="0">
                <a:solidFill>
                  <a:schemeClr val="tx1">
                    <a:lumMod val="65000"/>
                    <a:lumOff val="35000"/>
                  </a:schemeClr>
                </a:solidFill>
                <a:latin typeface="Bierstadt" panose="020B0004020202020204" pitchFamily="34" charset="0"/>
                <a:cs typeface="Arial"/>
              </a:rPr>
              <a:t>The coal industry has paid more than $12 billion into the AML fund to reclaim legacy abandoned mines only to see the majority of those funds disappear.  </a:t>
            </a:r>
          </a:p>
          <a:p>
            <a:pPr>
              <a:lnSpc>
                <a:spcPct val="110000"/>
              </a:lnSpc>
              <a:spcBef>
                <a:spcPts val="600"/>
              </a:spcBef>
              <a:buClr>
                <a:schemeClr val="tx1">
                  <a:lumMod val="65000"/>
                  <a:lumOff val="35000"/>
                </a:schemeClr>
              </a:buClr>
            </a:pPr>
            <a:r>
              <a:rPr lang="en-US" sz="1500" b="1" dirty="0">
                <a:solidFill>
                  <a:srgbClr val="E73439"/>
                </a:solidFill>
                <a:latin typeface="Bierstadt" panose="020B0004020202020204" pitchFamily="34" charset="0"/>
                <a:cs typeface="Arial"/>
              </a:rPr>
              <a:t>Just one in two dollars spent by the fund has gone to priority coal projects that the fund was intended to rehabilitate</a:t>
            </a:r>
            <a:r>
              <a:rPr lang="en-US" sz="1600" dirty="0">
                <a:solidFill>
                  <a:schemeClr val="tx1">
                    <a:lumMod val="65000"/>
                    <a:lumOff val="35000"/>
                  </a:schemeClr>
                </a:solidFill>
                <a:latin typeface="Bierstadt" panose="020B0004020202020204" pitchFamily="34" charset="0"/>
                <a:cs typeface="Arial"/>
              </a:rPr>
              <a:t>. </a:t>
            </a:r>
            <a:r>
              <a:rPr lang="en-US" sz="1500" dirty="0">
                <a:solidFill>
                  <a:schemeClr val="tx1">
                    <a:lumMod val="65000"/>
                    <a:lumOff val="35000"/>
                  </a:schemeClr>
                </a:solidFill>
                <a:latin typeface="Bierstadt" panose="020B0004020202020204" pitchFamily="34" charset="0"/>
                <a:cs typeface="Arial"/>
              </a:rPr>
              <a:t>Approximately $9.4 billion has been spent from the fund. But just $5 billion of priority abandoned coal mined lands were reclaimed as of September 30, 2020, according to the Office of Surface Mining (OSM). The $4.5 billion gap between spending and actual reclamation of priority coal AMLs reveals that just a third of funds have reached projects they were intended to remediate.</a:t>
            </a:r>
          </a:p>
          <a:p>
            <a:pPr>
              <a:lnSpc>
                <a:spcPct val="110000"/>
              </a:lnSpc>
              <a:spcBef>
                <a:spcPts val="600"/>
              </a:spcBef>
              <a:buClr>
                <a:schemeClr val="tx1">
                  <a:lumMod val="65000"/>
                  <a:lumOff val="35000"/>
                </a:schemeClr>
              </a:buClr>
            </a:pPr>
            <a:r>
              <a:rPr lang="en-US" sz="1500" b="1" dirty="0">
                <a:solidFill>
                  <a:srgbClr val="E73439"/>
                </a:solidFill>
                <a:latin typeface="Bierstadt" panose="020B0004020202020204" pitchFamily="34" charset="0"/>
                <a:cs typeface="Arial"/>
              </a:rPr>
              <a:t>The fund has been in existence for almost 45 years—30 years beyond its intended lifespan—and has achieved little of its intended purpose.</a:t>
            </a:r>
            <a:r>
              <a:rPr lang="en-US" sz="1500" dirty="0">
                <a:solidFill>
                  <a:schemeClr val="tx1">
                    <a:lumMod val="65000"/>
                    <a:lumOff val="35000"/>
                  </a:schemeClr>
                </a:solidFill>
                <a:latin typeface="Bierstadt" panose="020B0004020202020204" pitchFamily="34" charset="0"/>
                <a:cs typeface="Arial"/>
              </a:rPr>
              <a:t> Many of the issues surrounding the diversion and inefficient use of coal AML fees are not new; they have plagued the program for decades, and they have been examined in congressional hearings, through inspectors general reports, and by other government bodies, all with no improvement. </a:t>
            </a:r>
          </a:p>
          <a:p>
            <a:pPr>
              <a:lnSpc>
                <a:spcPct val="110000"/>
              </a:lnSpc>
              <a:spcBef>
                <a:spcPts val="600"/>
              </a:spcBef>
              <a:buClr>
                <a:schemeClr val="tx1">
                  <a:lumMod val="65000"/>
                  <a:lumOff val="35000"/>
                </a:schemeClr>
              </a:buClr>
            </a:pPr>
            <a:r>
              <a:rPr lang="en-US" sz="1500" b="1" dirty="0">
                <a:solidFill>
                  <a:srgbClr val="E73439"/>
                </a:solidFill>
                <a:latin typeface="Bierstadt" panose="020B0004020202020204" pitchFamily="34" charset="0"/>
                <a:cs typeface="Arial"/>
              </a:rPr>
              <a:t>The Infrastructure bill addressed reauthorization at a rate that more appropriately reflects the current state of the industry.</a:t>
            </a:r>
            <a:r>
              <a:rPr lang="en-US" sz="1500" dirty="0">
                <a:solidFill>
                  <a:schemeClr val="tx1">
                    <a:lumMod val="65000"/>
                    <a:lumOff val="35000"/>
                  </a:schemeClr>
                </a:solidFill>
                <a:latin typeface="Bierstadt" panose="020B0004020202020204" pitchFamily="34" charset="0"/>
                <a:cs typeface="Arial"/>
              </a:rPr>
              <a:t> The Infrastructure Investment and Jobs Act (now Public Law 117-58) included a reauthorization of the coal abandoned mine program through 2034 with a 20 percent reduction in fees paid by coal production companies. A remaining issue is discussion regarding the lack of authority to collect fees during the lapse in the program’s collection authority.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30</a:t>
            </a:fld>
            <a:endParaRPr lang="de-DE" dirty="0">
              <a:solidFill>
                <a:schemeClr val="tx1">
                  <a:lumMod val="65000"/>
                  <a:lumOff val="35000"/>
                </a:schemeClr>
              </a:solidFill>
              <a:latin typeface="Bierstadt" panose="020B0004020202020204" pitchFamily="34" charset="0"/>
            </a:endParaRPr>
          </a:p>
        </p:txBody>
      </p:sp>
      <p:cxnSp>
        <p:nvCxnSpPr>
          <p:cNvPr id="6" name="Straight Connector 5"/>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702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563" y="1032729"/>
            <a:ext cx="11027850" cy="5383319"/>
          </a:xfrm>
          <a:prstGeom prst="rect">
            <a:avLst/>
          </a:prstGeom>
        </p:spPr>
        <p:txBody>
          <a:bodyPr lIns="91438" tIns="45719" rIns="91438" bIns="45719">
            <a:normAutofit fontScale="77500" lnSpcReduction="20000"/>
          </a:bodyPr>
          <a:lstStyle/>
          <a:p>
            <a:pPr marL="0" indent="0">
              <a:lnSpc>
                <a:spcPct val="120000"/>
              </a:lnSpc>
              <a:spcBef>
                <a:spcPts val="0"/>
              </a:spcBef>
              <a:buNone/>
            </a:pPr>
            <a:r>
              <a:rPr lang="en-US" sz="2000" dirty="0">
                <a:solidFill>
                  <a:srgbClr val="595959"/>
                </a:solidFill>
                <a:latin typeface="Bierstadt" panose="020B0004020202020204" pitchFamily="34" charset="0"/>
                <a:cs typeface="Arial"/>
              </a:rPr>
              <a:t>The NMA is fully committed to continuing to work to improve the health and safety of miners. Over the last two decades, effective ventilation controls, implementation of industry best practices, strict adherence to mine ventilation control plans, increased operator and miner safety awareness, and the 2014 coal dust rule, have all contributed to exponentially lower dust levels inside the mine. </a:t>
            </a:r>
          </a:p>
          <a:p>
            <a:pPr marL="0" indent="0">
              <a:lnSpc>
                <a:spcPct val="120000"/>
              </a:lnSpc>
              <a:spcBef>
                <a:spcPts val="0"/>
              </a:spcBef>
              <a:buNone/>
            </a:pPr>
            <a:endParaRPr lang="en-US" sz="900" dirty="0">
              <a:solidFill>
                <a:srgbClr val="595959"/>
              </a:solidFill>
              <a:latin typeface="Bierstadt" panose="020B0004020202020204" pitchFamily="34" charset="0"/>
              <a:cs typeface="Arial"/>
            </a:endParaRPr>
          </a:p>
          <a:p>
            <a:pPr>
              <a:lnSpc>
                <a:spcPct val="120000"/>
              </a:lnSpc>
              <a:spcBef>
                <a:spcPts val="0"/>
              </a:spcBef>
              <a:buClr>
                <a:schemeClr val="tx1">
                  <a:lumMod val="65000"/>
                  <a:lumOff val="35000"/>
                </a:schemeClr>
              </a:buClr>
            </a:pPr>
            <a:r>
              <a:rPr lang="en-US" sz="1800" b="1" dirty="0">
                <a:solidFill>
                  <a:srgbClr val="E73439"/>
                </a:solidFill>
                <a:latin typeface="Bierstadt" panose="020B0004020202020204" pitchFamily="34" charset="0"/>
                <a:ea typeface="+mj-ea"/>
                <a:cs typeface="Arial"/>
              </a:rPr>
              <a:t>The NMA and its members welcomed the new silica rule that was introduced in 2023, lowering the permissible silica levels. </a:t>
            </a:r>
            <a:r>
              <a:rPr lang="en-US" sz="2000" dirty="0">
                <a:solidFill>
                  <a:srgbClr val="595959"/>
                </a:solidFill>
                <a:latin typeface="Bierstadt" panose="020B0004020202020204" pitchFamily="34" charset="0"/>
                <a:cs typeface="Arial"/>
              </a:rPr>
              <a:t>MSHA’s rule should follow the Occupational Safety and Health Administration’s crystalline silica rule on methods of compliance. Specifically, MSHA’s new proposed rule specifically indicates that the use of respiratory protection equipment cannot be used as a method of compliance; we believe this is a mistake. </a:t>
            </a:r>
          </a:p>
          <a:p>
            <a:pPr>
              <a:lnSpc>
                <a:spcPct val="120000"/>
              </a:lnSpc>
              <a:spcBef>
                <a:spcPts val="0"/>
              </a:spcBef>
              <a:buClr>
                <a:schemeClr val="tx1">
                  <a:lumMod val="65000"/>
                  <a:lumOff val="35000"/>
                </a:schemeClr>
              </a:buClr>
            </a:pPr>
            <a:r>
              <a:rPr lang="en-US" sz="1800" b="1" dirty="0">
                <a:solidFill>
                  <a:srgbClr val="E73439"/>
                </a:solidFill>
                <a:latin typeface="Bierstadt" panose="020B0004020202020204" pitchFamily="34" charset="0"/>
                <a:ea typeface="+mj-ea"/>
                <a:cs typeface="Arial"/>
              </a:rPr>
              <a:t>While the 2014 Dust rule was specific to coal dust, there is evidence that silica dust levels have also declined in recent years. </a:t>
            </a:r>
            <a:r>
              <a:rPr lang="en-US" sz="1600" dirty="0">
                <a:solidFill>
                  <a:srgbClr val="595959"/>
                </a:solidFill>
                <a:latin typeface="Bierstadt" panose="020B0004020202020204" pitchFamily="34" charset="0"/>
                <a:cs typeface="Arial"/>
              </a:rPr>
              <a:t>Since 2000, there has been a steady decrease in average silica concentrations detected at underground mine occupations, with the average quartz concentration between the years 2016 and 2018 measuring approximately one-fourth of the allowable MSHA exposure limit. More broadly, in 2018, 99 percent of MSHA-collected quartz samples complied with the allowable standard, a significant improvement from 2000, when 77 percent of MSHA-collected quartz samples complied. </a:t>
            </a:r>
          </a:p>
          <a:p>
            <a:pPr>
              <a:lnSpc>
                <a:spcPct val="120000"/>
              </a:lnSpc>
              <a:spcBef>
                <a:spcPts val="0"/>
              </a:spcBef>
              <a:buClr>
                <a:schemeClr val="tx1">
                  <a:lumMod val="65000"/>
                  <a:lumOff val="35000"/>
                </a:schemeClr>
              </a:buClr>
            </a:pPr>
            <a:r>
              <a:rPr lang="en-US" sz="1800" b="1" dirty="0">
                <a:solidFill>
                  <a:srgbClr val="E73439"/>
                </a:solidFill>
                <a:latin typeface="Bierstadt" panose="020B0004020202020204" pitchFamily="34" charset="0"/>
                <a:ea typeface="+mj-ea"/>
                <a:cs typeface="Arial"/>
              </a:rPr>
              <a:t>Despite progress that has been made, we have consistently stated that more can be done. </a:t>
            </a:r>
            <a:r>
              <a:rPr lang="en-US" sz="1600" dirty="0">
                <a:solidFill>
                  <a:srgbClr val="595959"/>
                </a:solidFill>
                <a:latin typeface="Bierstadt" panose="020B0004020202020204" pitchFamily="34" charset="0"/>
                <a:cs typeface="Arial"/>
              </a:rPr>
              <a:t>One of the challenges that we face in addressing the challenges of this disease is that symptoms do not typically present for 10 years. That means the reported increase in incidences of disease that recent studies have shown involve exposures dating back decades, before the 2014 Dust rule and stricter standards were put into place.  That doesn’t mean industry is sitting idly by until the 10-year mark after the dust rule was enacted – we believe that more can be done to gain insight into and address the challenge. For instance:</a:t>
            </a:r>
          </a:p>
          <a:p>
            <a:pPr lvl="1">
              <a:lnSpc>
                <a:spcPct val="120000"/>
              </a:lnSpc>
              <a:spcBef>
                <a:spcPts val="0"/>
              </a:spcBef>
              <a:buClr>
                <a:schemeClr val="tx1">
                  <a:lumMod val="65000"/>
                  <a:lumOff val="35000"/>
                </a:schemeClr>
              </a:buClr>
            </a:pPr>
            <a:r>
              <a:rPr lang="en-US" sz="1200" dirty="0">
                <a:solidFill>
                  <a:srgbClr val="595959"/>
                </a:solidFill>
                <a:latin typeface="Bierstadt" panose="020B0004020202020204" pitchFamily="34" charset="0"/>
                <a:cs typeface="Arial"/>
              </a:rPr>
              <a:t>All miners should be required to participate in the National Institute for Occupational Safety and Health (NIOSH) Enhanced Surveillance Program. </a:t>
            </a:r>
          </a:p>
          <a:p>
            <a:pPr lvl="1">
              <a:lnSpc>
                <a:spcPct val="120000"/>
              </a:lnSpc>
              <a:spcBef>
                <a:spcPts val="0"/>
              </a:spcBef>
              <a:buClr>
                <a:schemeClr val="tx1">
                  <a:lumMod val="65000"/>
                  <a:lumOff val="35000"/>
                </a:schemeClr>
              </a:buClr>
            </a:pPr>
            <a:r>
              <a:rPr lang="en-US" sz="1200" dirty="0">
                <a:solidFill>
                  <a:srgbClr val="595959"/>
                </a:solidFill>
                <a:latin typeface="Bierstadt" panose="020B0004020202020204" pitchFamily="34" charset="0"/>
                <a:cs typeface="Arial"/>
              </a:rPr>
              <a:t>The 1/3 voluntarily participation rate does not provide a realistic appraisal of disease frequency across the entirety of the coal mining workforce.   </a:t>
            </a:r>
          </a:p>
          <a:p>
            <a:pPr lvl="1">
              <a:lnSpc>
                <a:spcPct val="120000"/>
              </a:lnSpc>
              <a:spcBef>
                <a:spcPts val="0"/>
              </a:spcBef>
              <a:buClr>
                <a:schemeClr val="tx1">
                  <a:lumMod val="65000"/>
                  <a:lumOff val="35000"/>
                </a:schemeClr>
              </a:buClr>
            </a:pPr>
            <a:r>
              <a:rPr lang="en-US" sz="1200" dirty="0">
                <a:solidFill>
                  <a:srgbClr val="595959"/>
                </a:solidFill>
                <a:latin typeface="Bierstadt" panose="020B0004020202020204" pitchFamily="34" charset="0"/>
                <a:cs typeface="Arial"/>
              </a:rPr>
              <a:t>More importantly, failure to require participation denies the miners, their health care providers and their employers critical information necessary to implement intervention actions, if warranted, during the miners’ working career. </a:t>
            </a:r>
          </a:p>
          <a:p>
            <a:pPr lvl="1">
              <a:lnSpc>
                <a:spcPct val="120000"/>
              </a:lnSpc>
              <a:spcBef>
                <a:spcPts val="0"/>
              </a:spcBef>
              <a:buClr>
                <a:schemeClr val="tx1">
                  <a:lumMod val="65000"/>
                  <a:lumOff val="35000"/>
                </a:schemeClr>
              </a:buClr>
            </a:pPr>
            <a:r>
              <a:rPr lang="en-US" sz="1200" dirty="0">
                <a:solidFill>
                  <a:srgbClr val="595959"/>
                </a:solidFill>
                <a:latin typeface="Bierstadt" panose="020B0004020202020204" pitchFamily="34" charset="0"/>
                <a:cs typeface="Arial"/>
              </a:rPr>
              <a:t>The government should recognize the use of administrative controls and personal protective equipment (PPE) (such as airstream helmets) to supplement engineering controls. These are recognized industrial hygiene practices utilized in other occupational settings but, to the detriment of miner health, while some operators voluntarily provide PPEs, MSHA does not recognize their use in mining as an acceptable tool to lower exposures.</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31</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Black Lung: Disease, regulation and research </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081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4500" y="1308100"/>
            <a:ext cx="10515600" cy="4559300"/>
          </a:xfrm>
          <a:prstGeom prst="rect">
            <a:avLst/>
          </a:prstGeom>
        </p:spPr>
        <p:txBody>
          <a:bodyPr lIns="91438" tIns="45719" rIns="91438" bIns="45719">
            <a:normAutofit/>
          </a:bodyPr>
          <a:lstStyle/>
          <a:p>
            <a:pPr marL="0" indent="0">
              <a:lnSpc>
                <a:spcPct val="110000"/>
              </a:lnSpc>
              <a:spcAft>
                <a:spcPts val="600"/>
              </a:spcAft>
              <a:buNone/>
            </a:pPr>
            <a:r>
              <a:rPr lang="en-US" sz="2000" dirty="0">
                <a:solidFill>
                  <a:schemeClr val="tx1">
                    <a:lumMod val="65000"/>
                    <a:lumOff val="35000"/>
                  </a:schemeClr>
                </a:solidFill>
                <a:latin typeface="Bierstadt" panose="020B0004020202020204" pitchFamily="34" charset="0"/>
                <a:cs typeface="Arial"/>
              </a:rPr>
              <a:t>Our industry stands with the rest of the world in its dedication to addressing critical environmental and social matters while continuing to provide </a:t>
            </a:r>
            <a:r>
              <a:rPr lang="en-US" sz="2000">
                <a:solidFill>
                  <a:schemeClr val="tx1">
                    <a:lumMod val="65000"/>
                    <a:lumOff val="35000"/>
                  </a:schemeClr>
                </a:solidFill>
                <a:latin typeface="Bierstadt" panose="020B0004020202020204" pitchFamily="34" charset="0"/>
                <a:cs typeface="Arial"/>
              </a:rPr>
              <a:t>the materials </a:t>
            </a:r>
            <a:r>
              <a:rPr lang="en-US" sz="2000" dirty="0">
                <a:solidFill>
                  <a:schemeClr val="tx1">
                    <a:lumMod val="65000"/>
                    <a:lumOff val="35000"/>
                  </a:schemeClr>
                </a:solidFill>
                <a:latin typeface="Bierstadt" panose="020B0004020202020204" pitchFamily="34" charset="0"/>
                <a:cs typeface="Arial"/>
              </a:rPr>
              <a:t>that make modern life possible and that will fuel America’s economic recovery.    </a:t>
            </a:r>
          </a:p>
          <a:p>
            <a:pPr>
              <a:lnSpc>
                <a:spcPct val="110000"/>
              </a:lnSpc>
              <a:spcAft>
                <a:spcPts val="600"/>
              </a:spcAft>
            </a:pPr>
            <a:r>
              <a:rPr lang="en-US" sz="1600" b="1" dirty="0">
                <a:solidFill>
                  <a:srgbClr val="E73439"/>
                </a:solidFill>
                <a:latin typeface="Bierstadt" panose="020B0004020202020204" pitchFamily="34" charset="0"/>
                <a:ea typeface="+mj-ea"/>
                <a:cs typeface="Arial"/>
              </a:rPr>
              <a:t>Leadership at the highest levels</a:t>
            </a:r>
            <a:r>
              <a:rPr lang="en-US" sz="1600" dirty="0">
                <a:solidFill>
                  <a:srgbClr val="FF0000"/>
                </a:solidFill>
                <a:latin typeface="Bierstadt" panose="020B0004020202020204" pitchFamily="34" charset="0"/>
                <a:cs typeface="Arial"/>
              </a:rPr>
              <a:t>. </a:t>
            </a:r>
            <a:r>
              <a:rPr lang="en-US" sz="1600" dirty="0">
                <a:solidFill>
                  <a:schemeClr val="tx1">
                    <a:lumMod val="65000"/>
                    <a:lumOff val="35000"/>
                  </a:schemeClr>
                </a:solidFill>
                <a:latin typeface="Bierstadt" panose="020B0004020202020204" pitchFamily="34" charset="0"/>
                <a:cs typeface="Arial"/>
              </a:rPr>
              <a:t>In 2020, the NMA established a CEO-led Environmental, Social and Governance (ESG) Task Force to examine a wide range of ESG issues and policy positions, including climate, and to promote innovative solutions that enhance ESG performance amongst member companies. That process is actively underway and involves constant engagement by U.S. based miners and suppliers to the industry. </a:t>
            </a:r>
          </a:p>
          <a:p>
            <a:pPr>
              <a:lnSpc>
                <a:spcPct val="110000"/>
              </a:lnSpc>
              <a:spcAft>
                <a:spcPts val="600"/>
              </a:spcAft>
            </a:pPr>
            <a:r>
              <a:rPr lang="en-US" sz="1600" b="1" dirty="0">
                <a:solidFill>
                  <a:srgbClr val="E73439"/>
                </a:solidFill>
                <a:latin typeface="Bierstadt" panose="020B0004020202020204" pitchFamily="34" charset="0"/>
                <a:ea typeface="+mj-ea"/>
                <a:cs typeface="Arial"/>
              </a:rPr>
              <a:t>Driving innovation.</a:t>
            </a:r>
            <a:r>
              <a:rPr lang="en-US" sz="1600" dirty="0">
                <a:solidFill>
                  <a:srgbClr val="FF0000"/>
                </a:solidFill>
                <a:latin typeface="Bierstadt" panose="020B0004020202020204" pitchFamily="34" charset="0"/>
                <a:cs typeface="Arial"/>
              </a:rPr>
              <a:t> </a:t>
            </a:r>
            <a:r>
              <a:rPr lang="en-US" sz="1600" dirty="0">
                <a:solidFill>
                  <a:schemeClr val="tx1">
                    <a:lumMod val="65000"/>
                    <a:lumOff val="35000"/>
                  </a:schemeClr>
                </a:solidFill>
                <a:latin typeface="Bierstadt" panose="020B0004020202020204" pitchFamily="34" charset="0"/>
                <a:cs typeface="Arial"/>
              </a:rPr>
              <a:t>The NMA and its diverse members are committed to being a part of the solution and believe individual companies and leading international organizations focusing on the climate issue can make great contributions, including advancing technological solutions, such as carbon capture, and providing the raw materials required for electric vehicles, renewable energy and battery storage.</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32</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Climate</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217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4500" y="1308100"/>
            <a:ext cx="10515600" cy="4559300"/>
          </a:xfrm>
          <a:prstGeom prst="rect">
            <a:avLst/>
          </a:prstGeom>
        </p:spPr>
        <p:txBody>
          <a:bodyPr lIns="91438" tIns="45719" rIns="91438" bIns="45719">
            <a:normAutofit/>
          </a:bodyPr>
          <a:lstStyle/>
          <a:p>
            <a:pPr marL="0" indent="0">
              <a:lnSpc>
                <a:spcPct val="110000"/>
              </a:lnSpc>
              <a:spcAft>
                <a:spcPts val="600"/>
              </a:spcAft>
              <a:buNone/>
            </a:pPr>
            <a:r>
              <a:rPr lang="en-US" sz="2000" dirty="0">
                <a:solidFill>
                  <a:schemeClr val="tx1">
                    <a:lumMod val="65000"/>
                    <a:lumOff val="35000"/>
                  </a:schemeClr>
                </a:solidFill>
                <a:latin typeface="Bierstadt" panose="020B0004020202020204" pitchFamily="34" charset="0"/>
                <a:cs typeface="Arial"/>
              </a:rPr>
              <a:t>Our public lands are intended for multiple use, including the production of affordable, reliable energy for all Americans. Federal coal production provides a fair return to the public, providing hundreds of millions of dollars of federal, state and local revenue per year and a valuable fuel for power generation.  </a:t>
            </a:r>
          </a:p>
          <a:p>
            <a:pPr>
              <a:lnSpc>
                <a:spcPct val="110000"/>
              </a:lnSpc>
              <a:spcAft>
                <a:spcPts val="600"/>
              </a:spcAft>
            </a:pPr>
            <a:r>
              <a:rPr lang="en-US" sz="1600" b="1" dirty="0">
                <a:solidFill>
                  <a:srgbClr val="E73439"/>
                </a:solidFill>
                <a:latin typeface="Bierstadt" panose="020B0004020202020204" pitchFamily="34" charset="0"/>
                <a:ea typeface="+mj-ea"/>
                <a:cs typeface="Arial"/>
              </a:rPr>
              <a:t>Producers already pay twice</a:t>
            </a:r>
            <a:r>
              <a:rPr lang="en-US" sz="1600" dirty="0">
                <a:solidFill>
                  <a:srgbClr val="FF0000"/>
                </a:solidFill>
                <a:latin typeface="Bierstadt" panose="020B0004020202020204" pitchFamily="34" charset="0"/>
                <a:cs typeface="Arial"/>
              </a:rPr>
              <a:t>. </a:t>
            </a:r>
            <a:r>
              <a:rPr lang="en-US" sz="1600" dirty="0">
                <a:solidFill>
                  <a:schemeClr val="tx1">
                    <a:lumMod val="65000"/>
                    <a:lumOff val="35000"/>
                  </a:schemeClr>
                </a:solidFill>
                <a:latin typeface="Bierstadt" panose="020B0004020202020204" pitchFamily="34" charset="0"/>
                <a:cs typeface="Arial"/>
              </a:rPr>
              <a:t>Producers currently pay in sealed bids and are subject to royalties, fees and extraction costs.</a:t>
            </a:r>
          </a:p>
          <a:p>
            <a:pPr>
              <a:lnSpc>
                <a:spcPct val="110000"/>
              </a:lnSpc>
              <a:spcBef>
                <a:spcPts val="400"/>
              </a:spcBef>
              <a:spcAft>
                <a:spcPts val="600"/>
              </a:spcAft>
            </a:pPr>
            <a:r>
              <a:rPr lang="en-US" sz="1600" b="1" dirty="0">
                <a:solidFill>
                  <a:srgbClr val="E73439"/>
                </a:solidFill>
                <a:latin typeface="Bierstadt" panose="020B0004020202020204" pitchFamily="34" charset="0"/>
                <a:ea typeface="+mj-ea"/>
                <a:cs typeface="Arial"/>
              </a:rPr>
              <a:t>The current program benefits American taxpayers</a:t>
            </a:r>
            <a:r>
              <a:rPr lang="en-US" sz="1600" dirty="0">
                <a:solidFill>
                  <a:srgbClr val="FF0000"/>
                </a:solidFill>
                <a:latin typeface="Bierstadt" panose="020B0004020202020204" pitchFamily="34" charset="0"/>
                <a:cs typeface="Arial"/>
              </a:rPr>
              <a:t>. </a:t>
            </a:r>
            <a:r>
              <a:rPr lang="en-US" sz="1600" dirty="0">
                <a:solidFill>
                  <a:schemeClr val="tx1">
                    <a:lumMod val="65000"/>
                    <a:lumOff val="35000"/>
                  </a:schemeClr>
                </a:solidFill>
                <a:latin typeface="Bierstadt" panose="020B0004020202020204" pitchFamily="34" charset="0"/>
                <a:cs typeface="Arial"/>
              </a:rPr>
              <a:t>The current federal coal leasing program pays extraordinary dividends to American taxpayers and consumers.</a:t>
            </a:r>
          </a:p>
          <a:p>
            <a:pPr lvl="1">
              <a:spcBef>
                <a:spcPts val="600"/>
              </a:spcBef>
              <a:spcAft>
                <a:spcPts val="600"/>
              </a:spcAft>
              <a:buFont typeface="Arial"/>
              <a:buChar char="•"/>
            </a:pPr>
            <a:r>
              <a:rPr lang="en-US" sz="1600" dirty="0">
                <a:solidFill>
                  <a:schemeClr val="tx1">
                    <a:lumMod val="65000"/>
                    <a:lumOff val="35000"/>
                  </a:schemeClr>
                </a:solidFill>
                <a:latin typeface="Bierstadt" panose="020B0004020202020204" pitchFamily="34" charset="0"/>
                <a:cs typeface="Arial"/>
              </a:rPr>
              <a:t>$1 billion in revenues for American taxpayers.</a:t>
            </a:r>
          </a:p>
          <a:p>
            <a:pPr lvl="1">
              <a:buFont typeface="Arial"/>
              <a:buChar char="•"/>
            </a:pPr>
            <a:r>
              <a:rPr lang="en-US" sz="1600" dirty="0">
                <a:solidFill>
                  <a:schemeClr val="tx1">
                    <a:lumMod val="65000"/>
                    <a:lumOff val="35000"/>
                  </a:schemeClr>
                </a:solidFill>
                <a:latin typeface="Bierstadt" panose="020B0004020202020204" pitchFamily="34" charset="0"/>
                <a:cs typeface="Arial"/>
              </a:rPr>
              <a:t>Taxpayers receive almost 40 cents on every dollar of coal sales.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33</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Federal Coal Leasing</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19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800" y="1270000"/>
            <a:ext cx="10515600" cy="4351339"/>
          </a:xfrm>
          <a:prstGeom prst="rect">
            <a:avLst/>
          </a:prstGeom>
        </p:spPr>
        <p:txBody>
          <a:bodyPr lIns="91438" tIns="45719" rIns="91438" bIns="45719">
            <a:normAutofit/>
          </a:bodyPr>
          <a:lstStyle/>
          <a:p>
            <a:pPr marL="0" indent="0">
              <a:lnSpc>
                <a:spcPct val="110000"/>
              </a:lnSpc>
              <a:spcAft>
                <a:spcPts val="600"/>
              </a:spcAft>
              <a:buNone/>
            </a:pPr>
            <a:r>
              <a:rPr lang="en-US" sz="2000" dirty="0">
                <a:solidFill>
                  <a:srgbClr val="595959"/>
                </a:solidFill>
                <a:latin typeface="Bierstadt" panose="020B0004020202020204" pitchFamily="34" charset="0"/>
                <a:cs typeface="Arial"/>
              </a:rPr>
              <a:t>New mining operations are already either restricted or banned on more than half of all federally-owned public lands. Given the vast amount of federal lands already closed to mining operations, caution should be exercised when determining whether additional lands should be placed off limits. In recent years, large-scale mineral withdrawals under the Federal Land Policy and Management Act have been abused in terms of need and scope. </a:t>
            </a:r>
          </a:p>
          <a:p>
            <a:pPr>
              <a:lnSpc>
                <a:spcPct val="110000"/>
              </a:lnSpc>
              <a:spcAft>
                <a:spcPts val="600"/>
              </a:spcAft>
              <a:buClr>
                <a:schemeClr val="tx1">
                  <a:lumMod val="65000"/>
                  <a:lumOff val="35000"/>
                </a:schemeClr>
              </a:buClr>
            </a:pPr>
            <a:r>
              <a:rPr lang="en-US" sz="1600" b="1" dirty="0">
                <a:solidFill>
                  <a:srgbClr val="E73439"/>
                </a:solidFill>
                <a:latin typeface="Bierstadt" panose="020B0004020202020204" pitchFamily="34" charset="0"/>
                <a:ea typeface="+mj-ea"/>
                <a:cs typeface="Arial"/>
              </a:rPr>
              <a:t>Import dependence for key mineral commodities should be a concern to all Americans. </a:t>
            </a:r>
            <a:r>
              <a:rPr lang="en-US" sz="1600" dirty="0">
                <a:solidFill>
                  <a:srgbClr val="595959"/>
                </a:solidFill>
                <a:latin typeface="Bierstadt" panose="020B0004020202020204" pitchFamily="34" charset="0"/>
                <a:cs typeface="Arial"/>
              </a:rPr>
              <a:t>The U.S. is import dependent for 15 key mineral resources, and more than 50 percent import dependent for an additional 34 mineral commodities – even though we have significant mineral deposits of some of these commodities within our borders. </a:t>
            </a:r>
          </a:p>
          <a:p>
            <a:pPr>
              <a:lnSpc>
                <a:spcPct val="110000"/>
              </a:lnSpc>
              <a:buClr>
                <a:schemeClr val="tx1">
                  <a:lumMod val="65000"/>
                  <a:lumOff val="35000"/>
                </a:schemeClr>
              </a:buClr>
            </a:pPr>
            <a:r>
              <a:rPr lang="en-US" sz="1600" b="1" dirty="0">
                <a:solidFill>
                  <a:srgbClr val="E73439"/>
                </a:solidFill>
                <a:latin typeface="Bierstadt" panose="020B0004020202020204" pitchFamily="34" charset="0"/>
                <a:ea typeface="+mj-ea"/>
                <a:cs typeface="Arial"/>
              </a:rPr>
              <a:t>Less than half of the mineral needs of U.S. manufacturing are met from domestically mined resources</a:t>
            </a:r>
            <a:r>
              <a:rPr lang="en-US" sz="1600" dirty="0">
                <a:solidFill>
                  <a:srgbClr val="595959"/>
                </a:solidFill>
                <a:latin typeface="Bierstadt" panose="020B0004020202020204" pitchFamily="34" charset="0"/>
                <a:cs typeface="Arial"/>
              </a:rPr>
              <a:t>. As a result, key domestic industries are unnecessarily vulnerable to disruptions from extended, complex and fragile supply chains.</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34</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Land Withdrawals</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955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800" y="1270000"/>
            <a:ext cx="10515600" cy="4820217"/>
          </a:xfrm>
          <a:prstGeom prst="rect">
            <a:avLst/>
          </a:prstGeom>
        </p:spPr>
        <p:txBody>
          <a:bodyPr lIns="91438" tIns="45719" rIns="91438" bIns="45719">
            <a:normAutofit fontScale="92500" lnSpcReduction="10000"/>
          </a:bodyPr>
          <a:lstStyle/>
          <a:p>
            <a:pPr marL="0" indent="0">
              <a:lnSpc>
                <a:spcPct val="110000"/>
              </a:lnSpc>
              <a:spcAft>
                <a:spcPts val="600"/>
              </a:spcAft>
              <a:buNone/>
            </a:pPr>
            <a:r>
              <a:rPr lang="en-US" sz="2000" dirty="0">
                <a:solidFill>
                  <a:srgbClr val="595959"/>
                </a:solidFill>
                <a:latin typeface="Bierstadt" panose="020B0004020202020204" pitchFamily="34" charset="0"/>
                <a:cs typeface="Arial"/>
              </a:rPr>
              <a:t>A comprehensive network of state and federal laws govern the hardrock mining industry, making it one of the most heavily-regulated industries in the world. The General Mining Law is not an environmental statute. It is complemented by exhaustive federal and state environmental, ecological, reclamation and financial assurance laws and regulations to ensure that operations fully protect public health and safety, the environment, and wildlife. </a:t>
            </a:r>
          </a:p>
          <a:p>
            <a:pPr>
              <a:lnSpc>
                <a:spcPct val="110000"/>
              </a:lnSpc>
              <a:spcAft>
                <a:spcPts val="600"/>
              </a:spcAft>
              <a:buClr>
                <a:schemeClr val="tx1">
                  <a:lumMod val="65000"/>
                  <a:lumOff val="35000"/>
                </a:schemeClr>
              </a:buClr>
            </a:pPr>
            <a:r>
              <a:rPr lang="en-US" sz="1600" b="1" dirty="0">
                <a:solidFill>
                  <a:srgbClr val="E73439"/>
                </a:solidFill>
                <a:latin typeface="Bierstadt" panose="020B0004020202020204" pitchFamily="34" charset="0"/>
                <a:ea typeface="+mj-ea"/>
                <a:cs typeface="Arial"/>
              </a:rPr>
              <a:t>Mining’s economic contributions to the country and to the communities in which it works are substantial. </a:t>
            </a:r>
            <a:r>
              <a:rPr lang="en-US" sz="1600" dirty="0">
                <a:solidFill>
                  <a:srgbClr val="595959"/>
                </a:solidFill>
                <a:latin typeface="Bierstadt" panose="020B0004020202020204" pitchFamily="34" charset="0"/>
                <a:cs typeface="Arial"/>
              </a:rPr>
              <a:t>The U.S. mining industry pays between 40 to 50 percent of earnings in federal, state and local royalties, taxes, and other fees to benefit the communities in which it works and the U.S. federal government. </a:t>
            </a:r>
          </a:p>
          <a:p>
            <a:pPr>
              <a:lnSpc>
                <a:spcPct val="110000"/>
              </a:lnSpc>
              <a:buClr>
                <a:schemeClr val="tx1">
                  <a:lumMod val="65000"/>
                  <a:lumOff val="35000"/>
                </a:schemeClr>
              </a:buClr>
            </a:pPr>
            <a:r>
              <a:rPr lang="en-US" sz="1600" b="1" dirty="0">
                <a:solidFill>
                  <a:srgbClr val="E73439"/>
                </a:solidFill>
                <a:latin typeface="Bierstadt" panose="020B0004020202020204" pitchFamily="34" charset="0"/>
                <a:ea typeface="+mj-ea"/>
                <a:cs typeface="Arial"/>
              </a:rPr>
              <a:t>While the industry has worked toward compromise, punitive tax schemes that have been proposed in the past would push the U.S. beyond the upper limit of the total </a:t>
            </a:r>
            <a:r>
              <a:rPr lang="en-US" sz="1600" b="1">
                <a:solidFill>
                  <a:srgbClr val="E73439"/>
                </a:solidFill>
                <a:latin typeface="Bierstadt" panose="020B0004020202020204" pitchFamily="34" charset="0"/>
                <a:ea typeface="+mj-ea"/>
                <a:cs typeface="Arial"/>
              </a:rPr>
              <a:t>tax rate </a:t>
            </a:r>
            <a:r>
              <a:rPr lang="en-US" sz="1600" b="1" dirty="0">
                <a:solidFill>
                  <a:srgbClr val="E73439"/>
                </a:solidFill>
                <a:latin typeface="Bierstadt" panose="020B0004020202020204" pitchFamily="34" charset="0"/>
                <a:ea typeface="+mj-ea"/>
                <a:cs typeface="Arial"/>
              </a:rPr>
              <a:t>in other countries, significantly impairing our global competitiveness. </a:t>
            </a:r>
            <a:r>
              <a:rPr lang="en-US" sz="1600" dirty="0">
                <a:solidFill>
                  <a:srgbClr val="595959"/>
                </a:solidFill>
                <a:latin typeface="Bierstadt" panose="020B0004020202020204" pitchFamily="34" charset="0"/>
                <a:cs typeface="Arial"/>
              </a:rPr>
              <a:t>As investments in the U.S. become less attractive, our reliance on foreign sources of minerals creates supply chain vulnerabilities for the U.S. manufacturing, energy, infrastructure, and defense industrial sectors.</a:t>
            </a:r>
          </a:p>
          <a:p>
            <a:pPr>
              <a:lnSpc>
                <a:spcPct val="110000"/>
              </a:lnSpc>
              <a:buClr>
                <a:schemeClr val="tx1">
                  <a:lumMod val="65000"/>
                  <a:lumOff val="35000"/>
                </a:schemeClr>
              </a:buClr>
            </a:pPr>
            <a:r>
              <a:rPr lang="en-US" sz="1600" b="1" dirty="0">
                <a:solidFill>
                  <a:srgbClr val="E73439"/>
                </a:solidFill>
                <a:latin typeface="Bierstadt" panose="020B0004020202020204" pitchFamily="34" charset="0"/>
                <a:ea typeface="+mj-ea"/>
                <a:cs typeface="Arial"/>
              </a:rPr>
              <a:t>Unlike other extractive industries, significant upfront exploratory and long-term project investments required to explore for, extract and refine hardrock minerals make it unlike other extractive industries. </a:t>
            </a:r>
            <a:r>
              <a:rPr lang="en-US" sz="1600" dirty="0">
                <a:solidFill>
                  <a:srgbClr val="595959"/>
                </a:solidFill>
                <a:latin typeface="Bierstadt" panose="020B0004020202020204" pitchFamily="34" charset="0"/>
                <a:cs typeface="Arial"/>
              </a:rPr>
              <a:t>It is not unusual for a mining company to spend years exploring for mineral deposits that can be produced economically and then invest hundreds of millions or even billions on the infrastructure needed to produce those minerals. There is no market for minerals in their crude state; they require extensive and expensive refinement before they are saleable. </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35</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041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Mining Law</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19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3863" y="1257300"/>
            <a:ext cx="11319709" cy="4905536"/>
          </a:xfrm>
          <a:prstGeom prst="rect">
            <a:avLst/>
          </a:prstGeom>
        </p:spPr>
        <p:txBody>
          <a:bodyPr lIns="91438" tIns="45719" rIns="91438" bIns="45719">
            <a:normAutofit/>
          </a:bodyPr>
          <a:lstStyle/>
          <a:p>
            <a:pPr marL="0" indent="0">
              <a:lnSpc>
                <a:spcPct val="120000"/>
              </a:lnSpc>
              <a:spcAft>
                <a:spcPts val="600"/>
              </a:spcAft>
              <a:buNone/>
            </a:pPr>
            <a:r>
              <a:rPr lang="en-US" sz="2000" dirty="0">
                <a:solidFill>
                  <a:srgbClr val="595959"/>
                </a:solidFill>
                <a:latin typeface="Bierstadt" panose="020B0004020202020204" pitchFamily="34" charset="0"/>
                <a:cs typeface="Arial"/>
              </a:rPr>
              <a:t>The EPA has repeatedly emphasized its plan to use a full suite of authorities against the coal power sector to accomplish its goal of transforming the energy grid by forcing premature plant retirements. Europe’s self-imposed energy crisis should serve as a warning for the EPA. The same countries that aggressively pursued the closure of coal plants were forced to turn back to coal by reopening plants or delaying plant retirements.</a:t>
            </a:r>
          </a:p>
          <a:p>
            <a:pPr>
              <a:lnSpc>
                <a:spcPct val="120000"/>
              </a:lnSpc>
            </a:pPr>
            <a:r>
              <a:rPr lang="en-US" sz="1600" b="1" dirty="0">
                <a:solidFill>
                  <a:srgbClr val="E73439"/>
                </a:solidFill>
                <a:latin typeface="Bierstadt" panose="020B0004020202020204" pitchFamily="34" charset="0"/>
                <a:ea typeface="+mj-ea"/>
                <a:cs typeface="Arial"/>
              </a:rPr>
              <a:t>Grid regulators and operators have warned EPA that its regulatory plans pose an ominous threat to reliability, yet EPA is showing no signs of course correction.</a:t>
            </a:r>
            <a:r>
              <a:rPr lang="en-US" sz="1600" dirty="0">
                <a:solidFill>
                  <a:srgbClr val="595959"/>
                </a:solidFill>
                <a:latin typeface="Bierstadt" panose="020B0004020202020204" pitchFamily="34" charset="0"/>
                <a:cs typeface="Arial"/>
              </a:rPr>
              <a:t> Intermittent renewable power additions will require a massive expansion of transmission infrastructure and energy storage — an effort that will take years to complete — in order to fill the gulf left by coal plant retirements. In fact, in 2022, as many as 40 planned coal plant retirements were postponed or scrapped largely due to acute grid reliability challenges where utilities and grid operators have made it clear closing plants would be reckless. </a:t>
            </a:r>
          </a:p>
          <a:p>
            <a:pPr>
              <a:lnSpc>
                <a:spcPct val="120000"/>
              </a:lnSpc>
            </a:pPr>
            <a:r>
              <a:rPr lang="en-US" sz="1600" b="1" dirty="0">
                <a:solidFill>
                  <a:srgbClr val="E73439"/>
                </a:solidFill>
                <a:latin typeface="Bierstadt" panose="020B0004020202020204" pitchFamily="34" charset="0"/>
                <a:ea typeface="+mj-ea"/>
                <a:cs typeface="Arial"/>
              </a:rPr>
              <a:t>The coal fleet continues to play an outsized role in providing dispatchable fuel diversity, fuel security and ramping up power supply during periods of surging demand when other sources of power cannot</a:t>
            </a:r>
            <a:r>
              <a:rPr lang="en-US" sz="1600" dirty="0">
                <a:solidFill>
                  <a:srgbClr val="595959"/>
                </a:solidFill>
                <a:latin typeface="Bierstadt" panose="020B0004020202020204" pitchFamily="34" charset="0"/>
                <a:cs typeface="Arial"/>
              </a:rPr>
              <a:t>. Consumers are paying more than they have in years for a supply of power that is less reliable. The EPA must heed the clear warnings and voter concern and change course.</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36</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295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EPA Regulatory Overreach</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591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3863" y="1257300"/>
            <a:ext cx="10485437" cy="4775200"/>
          </a:xfrm>
          <a:prstGeom prst="rect">
            <a:avLst/>
          </a:prstGeom>
        </p:spPr>
        <p:txBody>
          <a:bodyPr lIns="91438" tIns="45719" rIns="91438" bIns="45719">
            <a:normAutofit/>
          </a:bodyPr>
          <a:lstStyle/>
          <a:p>
            <a:pPr marL="0" indent="0">
              <a:lnSpc>
                <a:spcPct val="120000"/>
              </a:lnSpc>
              <a:spcAft>
                <a:spcPts val="600"/>
              </a:spcAft>
              <a:buNone/>
            </a:pPr>
            <a:r>
              <a:rPr lang="en-US" sz="2000" dirty="0">
                <a:solidFill>
                  <a:srgbClr val="595959"/>
                </a:solidFill>
                <a:latin typeface="Bierstadt" panose="020B0004020202020204" pitchFamily="34" charset="0"/>
                <a:cs typeface="Arial"/>
              </a:rPr>
              <a:t>Minerals and metals provide key components to consumer and industrial technologies and will play a critical role in the advancement and successful deployment of future energy technologies. While the U.S. is rich in mineral resources, permitting delays and regulatory uncertainty hamper investment in our domestic resources, increasing our reliance on foreign imports.</a:t>
            </a:r>
          </a:p>
          <a:p>
            <a:pPr>
              <a:lnSpc>
                <a:spcPct val="120000"/>
              </a:lnSpc>
            </a:pPr>
            <a:r>
              <a:rPr lang="en-US" sz="1600" b="1" dirty="0">
                <a:solidFill>
                  <a:srgbClr val="E73439"/>
                </a:solidFill>
                <a:latin typeface="Bierstadt" panose="020B0004020202020204" pitchFamily="34" charset="0"/>
                <a:ea typeface="+mj-ea"/>
                <a:cs typeface="Arial"/>
              </a:rPr>
              <a:t>U.S. permitting process takes close to 10 years – one of the longest permitting processes in the world</a:t>
            </a:r>
            <a:r>
              <a:rPr lang="en-US" sz="1600" dirty="0">
                <a:solidFill>
                  <a:srgbClr val="595959"/>
                </a:solidFill>
                <a:latin typeface="Bierstadt" panose="020B0004020202020204" pitchFamily="34" charset="0"/>
                <a:cs typeface="Arial"/>
              </a:rPr>
              <a:t>. Permitting delays have been called the most significant risk to mining projects in the United States.</a:t>
            </a:r>
          </a:p>
          <a:p>
            <a:pPr>
              <a:lnSpc>
                <a:spcPct val="120000"/>
              </a:lnSpc>
            </a:pPr>
            <a:r>
              <a:rPr lang="en-US" sz="1600" b="1" dirty="0">
                <a:solidFill>
                  <a:srgbClr val="E73439"/>
                </a:solidFill>
                <a:latin typeface="Bierstadt" panose="020B0004020202020204" pitchFamily="34" charset="0"/>
                <a:ea typeface="+mj-ea"/>
                <a:cs typeface="Arial"/>
              </a:rPr>
              <a:t>Despite being home to reserves estimated at $6.2 trillion, cumbersome permitting processes contribute to the U.S. importing nearly $6 billion in minerals from foreign countries each year. </a:t>
            </a:r>
            <a:r>
              <a:rPr lang="en-US" sz="1600" dirty="0">
                <a:solidFill>
                  <a:srgbClr val="595959"/>
                </a:solidFill>
                <a:latin typeface="Bierstadt" panose="020B0004020202020204" pitchFamily="34" charset="0"/>
                <a:cs typeface="Arial"/>
              </a:rPr>
              <a:t>U.S. is import-dependent for 15 key minerals resources and more than 50 percent import-dependent for an additional 34 mineral commodities used in everyday manufacturing and defense applications.</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37</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29594" y="4419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Permitting Delays</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20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800" y="720725"/>
            <a:ext cx="10515600" cy="4780014"/>
          </a:xfrm>
          <a:prstGeom prst="rect">
            <a:avLst/>
          </a:prstGeom>
        </p:spPr>
        <p:txBody>
          <a:bodyPr lIns="91438" tIns="45719" rIns="91438" bIns="45719">
            <a:noAutofit/>
          </a:bodyPr>
          <a:lstStyle/>
          <a:p>
            <a:pPr marL="0" indent="0">
              <a:lnSpc>
                <a:spcPct val="110000"/>
              </a:lnSpc>
              <a:spcAft>
                <a:spcPts val="600"/>
              </a:spcAft>
              <a:buNone/>
            </a:pPr>
            <a:r>
              <a:rPr lang="en-US" sz="1800" b="1" dirty="0">
                <a:solidFill>
                  <a:srgbClr val="E73439"/>
                </a:solidFill>
                <a:latin typeface="Bierstadt" panose="020B0004020202020204" pitchFamily="34" charset="0"/>
                <a:ea typeface="+mj-ea"/>
                <a:cs typeface="Arial"/>
              </a:rPr>
              <a:t>The U.S. needs clean water and clear rules</a:t>
            </a:r>
            <a:r>
              <a:rPr lang="en-US" sz="1800" dirty="0">
                <a:solidFill>
                  <a:schemeClr val="tx1">
                    <a:lumMod val="65000"/>
                    <a:lumOff val="35000"/>
                  </a:schemeClr>
                </a:solidFill>
                <a:latin typeface="Bierstadt" panose="020B0004020202020204" pitchFamily="34" charset="0"/>
                <a:cs typeface="Arial"/>
              </a:rPr>
              <a:t>. The definition of “Waters of the United States” (WOTUS) has been marred by uncertainty, controversy and litigation for decades. The Obama administration created a rule that was overly broad and blurred the lines between state and federal jurisdiction. Like administrations before it, the Biden administration also crafted it own WOTUS rule – returning to an overly broad definition that sweeps in dry land and isolated features that have not been subject to federal jurisdiction before. </a:t>
            </a:r>
          </a:p>
          <a:p>
            <a:pPr marL="0" indent="0">
              <a:lnSpc>
                <a:spcPct val="110000"/>
              </a:lnSpc>
              <a:spcAft>
                <a:spcPts val="600"/>
              </a:spcAft>
              <a:buNone/>
            </a:pPr>
            <a:r>
              <a:rPr lang="en-US" sz="1600" b="1" dirty="0">
                <a:solidFill>
                  <a:srgbClr val="E73439"/>
                </a:solidFill>
                <a:latin typeface="Bierstadt" panose="020B0004020202020204" pitchFamily="34" charset="0"/>
                <a:ea typeface="+mj-ea"/>
                <a:cs typeface="Arial"/>
              </a:rPr>
              <a:t>Confusion is back</a:t>
            </a:r>
            <a:r>
              <a:rPr lang="en-US" sz="1600" dirty="0">
                <a:solidFill>
                  <a:schemeClr val="tx1">
                    <a:lumMod val="65000"/>
                    <a:lumOff val="35000"/>
                  </a:schemeClr>
                </a:solidFill>
                <a:latin typeface="Bierstadt" panose="020B0004020202020204" pitchFamily="34" charset="0"/>
                <a:cs typeface="Arial"/>
              </a:rPr>
              <a:t>. </a:t>
            </a:r>
            <a:r>
              <a:rPr lang="en-US" sz="1600" dirty="0">
                <a:solidFill>
                  <a:schemeClr val="tx1">
                    <a:lumMod val="65000"/>
                    <a:lumOff val="35000"/>
                  </a:schemeClr>
                </a:solidFill>
                <a:latin typeface="Bierstadt" panose="020B0004020202020204" pitchFamily="34" charset="0"/>
                <a:cs typeface="Arial" panose="020B0604020202020204" pitchFamily="34" charset="0"/>
              </a:rPr>
              <a:t>The result of these ping-ponging rules: increased confusion that will lead to additional costs, delays and financial risks for nearly every sector of the economy, including the mining industry. </a:t>
            </a:r>
          </a:p>
          <a:p>
            <a:pPr marL="0" indent="0">
              <a:lnSpc>
                <a:spcPct val="110000"/>
              </a:lnSpc>
              <a:spcAft>
                <a:spcPts val="600"/>
              </a:spcAft>
              <a:buNone/>
            </a:pPr>
            <a:r>
              <a:rPr lang="en-US" sz="1600" b="1" dirty="0">
                <a:solidFill>
                  <a:srgbClr val="E73439"/>
                </a:solidFill>
                <a:latin typeface="Bierstadt" panose="020B0004020202020204" pitchFamily="34" charset="0"/>
                <a:ea typeface="+mj-ea"/>
                <a:cs typeface="Arial"/>
              </a:rPr>
              <a:t>The mining industry depends on a clear, predictable and transparent WOTUS rule so companies can protect the environment, operate with certainty, and create jobs in communities. </a:t>
            </a:r>
            <a:r>
              <a:rPr lang="en-US" sz="1600" dirty="0">
                <a:solidFill>
                  <a:schemeClr val="tx1">
                    <a:lumMod val="65000"/>
                    <a:lumOff val="35000"/>
                  </a:schemeClr>
                </a:solidFill>
                <a:latin typeface="Bierstadt" panose="020B0004020202020204" pitchFamily="34" charset="0"/>
                <a:cs typeface="Arial" panose="020B0604020202020204" pitchFamily="34" charset="0"/>
              </a:rPr>
              <a:t>Continual repeals, remands and reintroductions of WOTUS definitions only sow confusion and thwart regulatory certainty. The new WOTUS rule will make economic development more difficult and make it more expensive to invest in U.S. operations and businesses. New projects will become cost-prohibitive, and existing lawful operations will be subjected to increased permitting requirements, delays, undue litigation threats and even potential closures. </a:t>
            </a:r>
          </a:p>
          <a:p>
            <a:pPr marL="0" indent="0">
              <a:lnSpc>
                <a:spcPct val="110000"/>
              </a:lnSpc>
              <a:spcAft>
                <a:spcPts val="600"/>
              </a:spcAft>
              <a:buNone/>
            </a:pPr>
            <a:r>
              <a:rPr lang="en-US" sz="1600" b="1" dirty="0">
                <a:solidFill>
                  <a:srgbClr val="E73439"/>
                </a:solidFill>
                <a:latin typeface="Bierstadt" panose="020B0004020202020204" pitchFamily="34" charset="0"/>
                <a:ea typeface="+mj-ea"/>
                <a:cs typeface="Arial"/>
              </a:rPr>
              <a:t>The Clean Water Act was intended to provide both vital environmental protections for our nation’s waterways and the regulatory certainty necessary for investment and a thriving economy</a:t>
            </a:r>
            <a:r>
              <a:rPr lang="en-US" sz="1600" dirty="0">
                <a:solidFill>
                  <a:schemeClr val="tx1">
                    <a:lumMod val="65000"/>
                    <a:lumOff val="35000"/>
                  </a:schemeClr>
                </a:solidFill>
                <a:latin typeface="Bierstadt" panose="020B0004020202020204" pitchFamily="34" charset="0"/>
                <a:cs typeface="Arial" panose="020B0604020202020204" pitchFamily="34" charset="0"/>
              </a:rPr>
              <a:t>. The new rule muddies the application of federal regulations, putting both key interests at risk.</a:t>
            </a:r>
          </a:p>
        </p:txBody>
      </p:sp>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38</a:t>
            </a:fld>
            <a:endParaRPr lang="de-DE" dirty="0">
              <a:solidFill>
                <a:schemeClr val="tx1">
                  <a:lumMod val="65000"/>
                  <a:lumOff val="35000"/>
                </a:schemeClr>
              </a:solidFill>
              <a:latin typeface="Bierstadt" panose="020B0004020202020204" pitchFamily="34" charset="0"/>
            </a:endParaRPr>
          </a:p>
        </p:txBody>
      </p:sp>
      <p:sp>
        <p:nvSpPr>
          <p:cNvPr id="7" name="Title 1"/>
          <p:cNvSpPr txBox="1">
            <a:spLocks/>
          </p:cNvSpPr>
          <p:nvPr/>
        </p:nvSpPr>
        <p:spPr>
          <a:xfrm>
            <a:off x="429594" y="200651"/>
            <a:ext cx="10515600" cy="617745"/>
          </a:xfrm>
          <a:prstGeom prst="rect">
            <a:avLst/>
          </a:prstGeom>
        </p:spPr>
        <p:txBody>
          <a:bodyPr lIns="91438" tIns="45719" rIns="91438" bIns="45719"/>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E73439"/>
                </a:solidFill>
                <a:latin typeface="Bierstadt" panose="020B0004020202020204" pitchFamily="34" charset="0"/>
                <a:cs typeface="Arial"/>
              </a:rPr>
              <a:t>Waters of the U.S.</a:t>
            </a:r>
          </a:p>
        </p:txBody>
      </p:sp>
      <p:cxnSp>
        <p:nvCxnSpPr>
          <p:cNvPr id="8" name="Straight Connector 7"/>
          <p:cNvCxnSpPr/>
          <p:nvPr/>
        </p:nvCxnSpPr>
        <p:spPr>
          <a:xfrm flipH="1">
            <a:off x="525463" y="6176205"/>
            <a:ext cx="11137900" cy="13368"/>
          </a:xfrm>
          <a:prstGeom prst="line">
            <a:avLst/>
          </a:prstGeom>
          <a:ln w="28575" cmpd="sng">
            <a:solidFill>
              <a:srgbClr val="F3BDA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226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21D49"/>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a:solidFill>
                <a:srgbClr val="021D49"/>
              </a:solidFill>
            </a:endParaRPr>
          </a:p>
        </p:txBody>
      </p:sp>
      <p:sp>
        <p:nvSpPr>
          <p:cNvPr id="5" name="Title 4"/>
          <p:cNvSpPr txBox="1">
            <a:spLocks/>
          </p:cNvSpPr>
          <p:nvPr/>
        </p:nvSpPr>
        <p:spPr>
          <a:xfrm>
            <a:off x="2625932" y="2217271"/>
            <a:ext cx="6940136" cy="2852737"/>
          </a:xfrm>
          <a:prstGeom prst="rect">
            <a:avLst/>
          </a:prstGeom>
        </p:spPr>
        <p:txBody>
          <a:bodyPr lIns="91438" tIns="45719" rIns="91438" bIns="45719" anchor="ct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Bierstadt" panose="020B0004020202020204" pitchFamily="34" charset="0"/>
                <a:cs typeface="Arial"/>
              </a:rPr>
              <a:t>Conclusion</a:t>
            </a:r>
          </a:p>
        </p:txBody>
      </p:sp>
      <p:pic>
        <p:nvPicPr>
          <p:cNvPr id="9" name="Picture 8" descr="NMA_PPT_Icons_Overview_Conclus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0" y="939800"/>
            <a:ext cx="1143000" cy="1143000"/>
          </a:xfrm>
          <a:prstGeom prst="rect">
            <a:avLst/>
          </a:prstGeom>
        </p:spPr>
      </p:pic>
    </p:spTree>
    <p:extLst>
      <p:ext uri="{BB962C8B-B14F-4D97-AF65-F5344CB8AC3E}">
        <p14:creationId xmlns:p14="http://schemas.microsoft.com/office/powerpoint/2010/main" val="195782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CBE9F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spcCol="0" rtlCol="0" anchor="ctr"/>
          <a:lstStyle/>
          <a:p>
            <a:pPr algn="ctr"/>
            <a:endParaRPr lang="en-US" dirty="0"/>
          </a:p>
        </p:txBody>
      </p:sp>
      <p:sp>
        <p:nvSpPr>
          <p:cNvPr id="7" name="TextBox 6"/>
          <p:cNvSpPr txBox="1"/>
          <p:nvPr/>
        </p:nvSpPr>
        <p:spPr>
          <a:xfrm>
            <a:off x="382871" y="463616"/>
            <a:ext cx="4037264" cy="1449628"/>
          </a:xfrm>
          <a:prstGeom prst="rect">
            <a:avLst/>
          </a:prstGeom>
          <a:noFill/>
        </p:spPr>
        <p:txBody>
          <a:bodyPr wrap="square" rtlCol="0">
            <a:spAutoFit/>
          </a:bodyPr>
          <a:lstStyle/>
          <a:p>
            <a:pPr>
              <a:lnSpc>
                <a:spcPct val="80000"/>
              </a:lnSpc>
            </a:pPr>
            <a:r>
              <a:rPr lang="en-US" sz="5400" b="1" dirty="0">
                <a:solidFill>
                  <a:srgbClr val="021D49"/>
                </a:solidFill>
                <a:latin typeface="Bierstadt" panose="020B0004020202020204" pitchFamily="34" charset="0"/>
                <a:cs typeface="Arial"/>
              </a:rPr>
              <a:t>Mining at </a:t>
            </a:r>
            <a:br>
              <a:rPr lang="en-US" sz="5400" b="1" dirty="0">
                <a:solidFill>
                  <a:srgbClr val="021D49"/>
                </a:solidFill>
                <a:latin typeface="Bierstadt" panose="020B0004020202020204" pitchFamily="34" charset="0"/>
                <a:cs typeface="Arial"/>
              </a:rPr>
            </a:br>
            <a:r>
              <a:rPr lang="en-US" sz="5400" b="1" dirty="0">
                <a:solidFill>
                  <a:srgbClr val="021D49"/>
                </a:solidFill>
                <a:latin typeface="Bierstadt" panose="020B0004020202020204" pitchFamily="34" charset="0"/>
                <a:cs typeface="Arial"/>
              </a:rPr>
              <a:t>a Glance</a:t>
            </a:r>
          </a:p>
        </p:txBody>
      </p:sp>
      <p:cxnSp>
        <p:nvCxnSpPr>
          <p:cNvPr id="5" name="Straight Connector 4"/>
          <p:cNvCxnSpPr/>
          <p:nvPr/>
        </p:nvCxnSpPr>
        <p:spPr>
          <a:xfrm>
            <a:off x="9601200"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08608" y="3489753"/>
            <a:ext cx="2076175" cy="975332"/>
          </a:xfrm>
          <a:prstGeom prst="rect">
            <a:avLst/>
          </a:prstGeom>
          <a:noFill/>
        </p:spPr>
        <p:txBody>
          <a:bodyPr wrap="square" rtlCol="0">
            <a:spAutoFit/>
          </a:bodyPr>
          <a:lstStyle/>
          <a:p>
            <a:r>
              <a:rPr lang="en-US" sz="3200" b="1" dirty="0">
                <a:solidFill>
                  <a:srgbClr val="021D49"/>
                </a:solidFill>
                <a:latin typeface="Bierstadt" panose="020B0004020202020204" pitchFamily="34" charset="0"/>
                <a:cs typeface="Arial"/>
              </a:rPr>
              <a:t>483,000</a:t>
            </a:r>
          </a:p>
          <a:p>
            <a:pPr>
              <a:lnSpc>
                <a:spcPct val="110000"/>
              </a:lnSpc>
            </a:pPr>
            <a:r>
              <a:rPr lang="en-US" sz="1200" i="1" dirty="0">
                <a:solidFill>
                  <a:srgbClr val="021D49"/>
                </a:solidFill>
                <a:latin typeface="Bierstadt" panose="020B0004020202020204" pitchFamily="34" charset="0"/>
                <a:cs typeface="Arial"/>
              </a:rPr>
              <a:t>Number of direct mining industry jobs.</a:t>
            </a:r>
            <a:r>
              <a:rPr lang="en-US" sz="1200" i="1" baseline="30000" dirty="0">
                <a:solidFill>
                  <a:srgbClr val="021D49"/>
                </a:solidFill>
                <a:latin typeface="Bierstadt" panose="020B0004020202020204" pitchFamily="34" charset="0"/>
                <a:cs typeface="Arial"/>
              </a:rPr>
              <a:t>1</a:t>
            </a:r>
          </a:p>
        </p:txBody>
      </p:sp>
      <p:sp>
        <p:nvSpPr>
          <p:cNvPr id="15" name="TextBox 14"/>
          <p:cNvSpPr txBox="1"/>
          <p:nvPr/>
        </p:nvSpPr>
        <p:spPr>
          <a:xfrm>
            <a:off x="2672521" y="3489753"/>
            <a:ext cx="2142435" cy="1178464"/>
          </a:xfrm>
          <a:prstGeom prst="rect">
            <a:avLst/>
          </a:prstGeom>
          <a:noFill/>
        </p:spPr>
        <p:txBody>
          <a:bodyPr wrap="square" rtlCol="0">
            <a:spAutoFit/>
          </a:bodyPr>
          <a:lstStyle/>
          <a:p>
            <a:r>
              <a:rPr lang="en-US" sz="3200" b="1" spc="-50" dirty="0">
                <a:solidFill>
                  <a:srgbClr val="021D49"/>
                </a:solidFill>
                <a:latin typeface="Bierstadt" panose="020B0004020202020204" pitchFamily="34" charset="0"/>
                <a:cs typeface="Arial"/>
              </a:rPr>
              <a:t>833,000</a:t>
            </a:r>
          </a:p>
          <a:p>
            <a:pPr>
              <a:lnSpc>
                <a:spcPct val="110000"/>
              </a:lnSpc>
            </a:pPr>
            <a:r>
              <a:rPr lang="en-US" sz="1200" i="1" dirty="0">
                <a:solidFill>
                  <a:srgbClr val="021D49"/>
                </a:solidFill>
                <a:latin typeface="Bierstadt" panose="020B0004020202020204" pitchFamily="34" charset="0"/>
                <a:cs typeface="Arial"/>
              </a:rPr>
              <a:t>Number of indirect jobs generated by the mining industry.</a:t>
            </a:r>
            <a:r>
              <a:rPr lang="en-US" sz="1200" i="1" baseline="30000" dirty="0">
                <a:solidFill>
                  <a:srgbClr val="021D49"/>
                </a:solidFill>
                <a:latin typeface="Bierstadt" panose="020B0004020202020204" pitchFamily="34" charset="0"/>
                <a:cs typeface="Arial"/>
              </a:rPr>
              <a:t>1</a:t>
            </a:r>
            <a:endParaRPr lang="en-US" sz="1400" i="1" baseline="30000" dirty="0">
              <a:solidFill>
                <a:srgbClr val="021D49"/>
              </a:solidFill>
              <a:latin typeface="Bierstadt" panose="020B0004020202020204" pitchFamily="34" charset="0"/>
              <a:cs typeface="Arial"/>
            </a:endParaRPr>
          </a:p>
        </p:txBody>
      </p:sp>
      <p:sp>
        <p:nvSpPr>
          <p:cNvPr id="16" name="TextBox 15"/>
          <p:cNvSpPr txBox="1"/>
          <p:nvPr/>
        </p:nvSpPr>
        <p:spPr>
          <a:xfrm>
            <a:off x="4947474" y="3489753"/>
            <a:ext cx="2142435" cy="1178464"/>
          </a:xfrm>
          <a:prstGeom prst="rect">
            <a:avLst/>
          </a:prstGeom>
          <a:noFill/>
        </p:spPr>
        <p:txBody>
          <a:bodyPr wrap="square" rtlCol="0">
            <a:spAutoFit/>
          </a:bodyPr>
          <a:lstStyle/>
          <a:p>
            <a:r>
              <a:rPr lang="en-US" sz="3200" b="1" spc="-50" dirty="0">
                <a:solidFill>
                  <a:srgbClr val="021D49"/>
                </a:solidFill>
                <a:latin typeface="Bierstadt" panose="020B0004020202020204" pitchFamily="34" charset="0"/>
                <a:cs typeface="Arial"/>
              </a:rPr>
              <a:t>$91,000+</a:t>
            </a:r>
          </a:p>
          <a:p>
            <a:pPr>
              <a:lnSpc>
                <a:spcPct val="110000"/>
              </a:lnSpc>
            </a:pPr>
            <a:r>
              <a:rPr lang="en-US" sz="1200" i="1" dirty="0">
                <a:solidFill>
                  <a:srgbClr val="021D49"/>
                </a:solidFill>
                <a:latin typeface="Bierstadt" panose="020B0004020202020204" pitchFamily="34" charset="0"/>
                <a:cs typeface="Arial"/>
              </a:rPr>
              <a:t>Average annual salary for </a:t>
            </a:r>
            <a:br>
              <a:rPr lang="en-US" sz="1200" i="1" dirty="0">
                <a:solidFill>
                  <a:srgbClr val="021D49"/>
                </a:solidFill>
                <a:latin typeface="Bierstadt" panose="020B0004020202020204" pitchFamily="34" charset="0"/>
                <a:cs typeface="Arial"/>
              </a:rPr>
            </a:br>
            <a:r>
              <a:rPr lang="en-US" sz="1200" i="1" dirty="0">
                <a:solidFill>
                  <a:srgbClr val="021D49"/>
                </a:solidFill>
                <a:latin typeface="Bierstadt" panose="020B0004020202020204" pitchFamily="34" charset="0"/>
                <a:cs typeface="Arial"/>
              </a:rPr>
              <a:t>a miner, well above the U.S. average wage of $70,000.</a:t>
            </a:r>
            <a:r>
              <a:rPr lang="en-US" sz="1200" i="1" baseline="30000" dirty="0">
                <a:solidFill>
                  <a:srgbClr val="021D49"/>
                </a:solidFill>
                <a:latin typeface="Bierstadt" panose="020B0004020202020204" pitchFamily="34" charset="0"/>
                <a:cs typeface="Arial"/>
              </a:rPr>
              <a:t>2</a:t>
            </a:r>
            <a:endParaRPr lang="en-US" sz="1400" i="1" baseline="30000" dirty="0">
              <a:solidFill>
                <a:srgbClr val="021D49"/>
              </a:solidFill>
              <a:latin typeface="Bierstadt" panose="020B0004020202020204" pitchFamily="34" charset="0"/>
              <a:cs typeface="Arial"/>
            </a:endParaRPr>
          </a:p>
        </p:txBody>
      </p:sp>
      <p:sp>
        <p:nvSpPr>
          <p:cNvPr id="17" name="TextBox 16"/>
          <p:cNvSpPr txBox="1"/>
          <p:nvPr/>
        </p:nvSpPr>
        <p:spPr>
          <a:xfrm>
            <a:off x="7233476" y="3489753"/>
            <a:ext cx="2352264" cy="1394228"/>
          </a:xfrm>
          <a:prstGeom prst="rect">
            <a:avLst/>
          </a:prstGeom>
          <a:noFill/>
        </p:spPr>
        <p:txBody>
          <a:bodyPr wrap="square" rtlCol="0">
            <a:spAutoFit/>
          </a:bodyPr>
          <a:lstStyle/>
          <a:p>
            <a:r>
              <a:rPr lang="en-US" sz="3200" b="1" spc="-50" dirty="0">
                <a:solidFill>
                  <a:srgbClr val="021D49"/>
                </a:solidFill>
                <a:latin typeface="Bierstadt" panose="020B0004020202020204" pitchFamily="34" charset="0"/>
                <a:cs typeface="Arial"/>
              </a:rPr>
              <a:t>40,000 lbs.</a:t>
            </a:r>
          </a:p>
          <a:p>
            <a:pPr>
              <a:lnSpc>
                <a:spcPct val="110000"/>
              </a:lnSpc>
            </a:pPr>
            <a:r>
              <a:rPr lang="en-US" sz="1200" i="1" dirty="0">
                <a:solidFill>
                  <a:srgbClr val="021D49"/>
                </a:solidFill>
                <a:latin typeface="Bierstadt" panose="020B0004020202020204" pitchFamily="34" charset="0"/>
                <a:cs typeface="Arial"/>
              </a:rPr>
              <a:t>Average weight of newly </a:t>
            </a:r>
            <a:br>
              <a:rPr lang="en-US" sz="1200" i="1" dirty="0">
                <a:solidFill>
                  <a:srgbClr val="021D49"/>
                </a:solidFill>
                <a:latin typeface="Bierstadt" panose="020B0004020202020204" pitchFamily="34" charset="0"/>
                <a:cs typeface="Arial"/>
              </a:rPr>
            </a:br>
            <a:r>
              <a:rPr lang="en-US" sz="1200" i="1" dirty="0">
                <a:solidFill>
                  <a:srgbClr val="021D49"/>
                </a:solidFill>
                <a:latin typeface="Bierstadt" panose="020B0004020202020204" pitchFamily="34" charset="0"/>
                <a:cs typeface="Arial"/>
              </a:rPr>
              <a:t>mined materials used by every American each year, including two tons of coal.</a:t>
            </a:r>
            <a:r>
              <a:rPr lang="en-US" sz="1200" i="1" baseline="30000" dirty="0">
                <a:solidFill>
                  <a:srgbClr val="021D49"/>
                </a:solidFill>
                <a:latin typeface="Bierstadt" panose="020B0004020202020204" pitchFamily="34" charset="0"/>
                <a:cs typeface="Arial"/>
              </a:rPr>
              <a:t>3</a:t>
            </a:r>
            <a:endParaRPr lang="en-US" sz="1400" i="1" baseline="30000" dirty="0">
              <a:solidFill>
                <a:srgbClr val="021D49"/>
              </a:solidFill>
              <a:latin typeface="Bierstadt" panose="020B0004020202020204" pitchFamily="34" charset="0"/>
              <a:cs typeface="Arial"/>
            </a:endParaRPr>
          </a:p>
        </p:txBody>
      </p:sp>
      <p:sp>
        <p:nvSpPr>
          <p:cNvPr id="18" name="TextBox 17"/>
          <p:cNvSpPr txBox="1"/>
          <p:nvPr/>
        </p:nvSpPr>
        <p:spPr>
          <a:xfrm>
            <a:off x="9497393" y="3489753"/>
            <a:ext cx="2352264" cy="987963"/>
          </a:xfrm>
          <a:prstGeom prst="rect">
            <a:avLst/>
          </a:prstGeom>
          <a:noFill/>
        </p:spPr>
        <p:txBody>
          <a:bodyPr wrap="square" rtlCol="0">
            <a:spAutoFit/>
          </a:bodyPr>
          <a:lstStyle/>
          <a:p>
            <a:r>
              <a:rPr lang="en-US" sz="3200" b="1" spc="-50" dirty="0">
                <a:solidFill>
                  <a:srgbClr val="021D49"/>
                </a:solidFill>
                <a:latin typeface="Bierstadt" panose="020B0004020202020204" pitchFamily="34" charset="0"/>
                <a:cs typeface="Arial"/>
              </a:rPr>
              <a:t>$136B</a:t>
            </a:r>
          </a:p>
          <a:p>
            <a:pPr>
              <a:lnSpc>
                <a:spcPct val="110000"/>
              </a:lnSpc>
            </a:pPr>
            <a:r>
              <a:rPr lang="en-US" sz="1200" i="1" dirty="0">
                <a:solidFill>
                  <a:srgbClr val="021D49"/>
                </a:solidFill>
                <a:latin typeface="Bierstadt" panose="020B0004020202020204" pitchFamily="34" charset="0"/>
                <a:cs typeface="Arial"/>
              </a:rPr>
              <a:t>Annual U.S. revenues generated through mining.</a:t>
            </a:r>
            <a:r>
              <a:rPr lang="en-US" sz="1200" i="1" baseline="30000" dirty="0">
                <a:solidFill>
                  <a:srgbClr val="021D49"/>
                </a:solidFill>
                <a:latin typeface="Bierstadt" panose="020B0004020202020204" pitchFamily="34" charset="0"/>
                <a:cs typeface="Arial"/>
              </a:rPr>
              <a:t>4</a:t>
            </a:r>
            <a:endParaRPr lang="en-US" sz="1400" i="1" baseline="30000" dirty="0">
              <a:solidFill>
                <a:srgbClr val="021D49"/>
              </a:solidFill>
              <a:latin typeface="Bierstadt" panose="020B0004020202020204" pitchFamily="34" charset="0"/>
              <a:cs typeface="Arial"/>
            </a:endParaRPr>
          </a:p>
        </p:txBody>
      </p:sp>
      <p:cxnSp>
        <p:nvCxnSpPr>
          <p:cNvPr id="19" name="Straight Connector 18"/>
          <p:cNvCxnSpPr/>
          <p:nvPr/>
        </p:nvCxnSpPr>
        <p:spPr>
          <a:xfrm>
            <a:off x="7329005"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056809"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84613"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2417" y="3445565"/>
            <a:ext cx="1998869"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541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3958770" y="2590913"/>
            <a:ext cx="6864185" cy="3499652"/>
          </a:xfrm>
          <a:prstGeom prst="rect">
            <a:avLst/>
          </a:prstGeom>
        </p:spPr>
        <p:txBody>
          <a:bodyPr lIns="91438" tIns="45719" rIns="91438" bIns="45719">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dirty="0">
                <a:solidFill>
                  <a:srgbClr val="5481C1"/>
                </a:solidFill>
                <a:latin typeface="Bierstadt" panose="020B0004020202020204" pitchFamily="34" charset="0"/>
                <a:cs typeface="Arial"/>
              </a:rPr>
              <a:t>Mining provides the mineral and energy resources essential for a better life and a better future.</a:t>
            </a:r>
          </a:p>
        </p:txBody>
      </p:sp>
      <p:pic>
        <p:nvPicPr>
          <p:cNvPr id="2" name="Picture 1"/>
          <p:cNvPicPr>
            <a:picLocks noChangeAspect="1"/>
          </p:cNvPicPr>
          <p:nvPr/>
        </p:nvPicPr>
        <p:blipFill>
          <a:blip r:embed="rId2"/>
          <a:stretch>
            <a:fillRect/>
          </a:stretch>
        </p:blipFill>
        <p:spPr>
          <a:xfrm>
            <a:off x="1600200" y="2362200"/>
            <a:ext cx="2057400" cy="1803400"/>
          </a:xfrm>
          <a:prstGeom prst="rect">
            <a:avLst/>
          </a:prstGeom>
        </p:spPr>
      </p:pic>
    </p:spTree>
    <p:extLst>
      <p:ext uri="{BB962C8B-B14F-4D97-AF65-F5344CB8AC3E}">
        <p14:creationId xmlns:p14="http://schemas.microsoft.com/office/powerpoint/2010/main" val="104005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6487" y="444665"/>
            <a:ext cx="11485476" cy="124777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60" dirty="0">
                <a:solidFill>
                  <a:srgbClr val="021D49"/>
                </a:solidFill>
                <a:latin typeface="Bierstadt" panose="020B0004020202020204" pitchFamily="34" charset="0"/>
                <a:cs typeface="Arial"/>
              </a:rPr>
              <a:t>U.S. Per Capita Consumption of Minerals and Coal</a:t>
            </a:r>
          </a:p>
        </p:txBody>
      </p:sp>
      <p:sp>
        <p:nvSpPr>
          <p:cNvPr id="7"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a:t>
            </a:r>
            <a:r>
              <a:rPr lang="de-DE">
                <a:solidFill>
                  <a:schemeClr val="tx1">
                    <a:lumMod val="65000"/>
                    <a:lumOff val="35000"/>
                  </a:schemeClr>
                </a:solidFill>
                <a:latin typeface="Bierstadt" panose="020B0004020202020204" pitchFamily="34" charset="0"/>
              </a:rPr>
              <a:t>Mining 2024 Industry </a:t>
            </a:r>
            <a:r>
              <a:rPr lang="de-DE" dirty="0">
                <a:solidFill>
                  <a:schemeClr val="tx1">
                    <a:lumMod val="65000"/>
                    <a:lumOff val="35000"/>
                  </a:schemeClr>
                </a:solidFill>
                <a:latin typeface="Bierstadt" panose="020B0004020202020204" pitchFamily="34" charset="0"/>
              </a:rPr>
              <a:t>Overview | </a:t>
            </a:r>
            <a:fld id="{08ECA5DB-7D9D-4D66-9A15-515CE9E62021}" type="slidenum">
              <a:rPr lang="de-DE" smtClean="0">
                <a:solidFill>
                  <a:schemeClr val="tx1">
                    <a:lumMod val="65000"/>
                    <a:lumOff val="35000"/>
                  </a:schemeClr>
                </a:solidFill>
                <a:latin typeface="Bierstadt" panose="020B0004020202020204" pitchFamily="34" charset="0"/>
              </a:rPr>
              <a:pPr algn="r"/>
              <a:t>5</a:t>
            </a:fld>
            <a:endParaRPr lang="de-DE" dirty="0">
              <a:solidFill>
                <a:schemeClr val="tx1">
                  <a:lumMod val="65000"/>
                  <a:lumOff val="35000"/>
                </a:schemeClr>
              </a:solidFill>
              <a:latin typeface="Bierstadt" panose="020B0004020202020204" pitchFamily="34" charset="0"/>
            </a:endParaRPr>
          </a:p>
        </p:txBody>
      </p:sp>
      <p:sp>
        <p:nvSpPr>
          <p:cNvPr id="8" name="TextBox 7"/>
          <p:cNvSpPr txBox="1"/>
          <p:nvPr/>
        </p:nvSpPr>
        <p:spPr>
          <a:xfrm>
            <a:off x="8282516" y="4690492"/>
            <a:ext cx="2864553" cy="520014"/>
          </a:xfrm>
          <a:prstGeom prst="rect">
            <a:avLst/>
          </a:prstGeom>
          <a:noFill/>
        </p:spPr>
        <p:txBody>
          <a:bodyPr wrap="square" rtlCol="0">
            <a:spAutoFit/>
          </a:bodyPr>
          <a:lstStyle/>
          <a:p>
            <a:pPr>
              <a:lnSpc>
                <a:spcPct val="120000"/>
              </a:lnSpc>
            </a:pPr>
            <a:r>
              <a:rPr lang="en-US" sz="1200" i="1" dirty="0">
                <a:solidFill>
                  <a:srgbClr val="021D49"/>
                </a:solidFill>
                <a:latin typeface="Bierstadt" panose="020B0004020202020204" pitchFamily="34" charset="0"/>
                <a:cs typeface="Arial"/>
              </a:rPr>
              <a:t>NMA calculations based on preliminary </a:t>
            </a:r>
            <a:br>
              <a:rPr lang="en-US" sz="1200" i="1" dirty="0">
                <a:solidFill>
                  <a:srgbClr val="021D49"/>
                </a:solidFill>
                <a:latin typeface="Bierstadt" panose="020B0004020202020204" pitchFamily="34" charset="0"/>
                <a:cs typeface="Arial"/>
              </a:rPr>
            </a:br>
            <a:r>
              <a:rPr lang="en-US" sz="1200" i="1" dirty="0">
                <a:solidFill>
                  <a:srgbClr val="021D49"/>
                </a:solidFill>
                <a:latin typeface="Bierstadt" panose="020B0004020202020204" pitchFamily="34" charset="0"/>
                <a:cs typeface="Arial"/>
              </a:rPr>
              <a:t>USGS, EIA and U.S. Census Bureau data</a:t>
            </a:r>
          </a:p>
        </p:txBody>
      </p:sp>
      <p:cxnSp>
        <p:nvCxnSpPr>
          <p:cNvPr id="10" name="Straight Connector 9"/>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table with numbers and text&#10;&#10;Description automatically generated">
            <a:extLst>
              <a:ext uri="{FF2B5EF4-FFF2-40B4-BE49-F238E27FC236}">
                <a16:creationId xmlns:a16="http://schemas.microsoft.com/office/drawing/2014/main" id="{0A69A408-1707-1FEB-CA10-124D73C48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63" y="1519882"/>
            <a:ext cx="5697537" cy="3690624"/>
          </a:xfrm>
          <a:prstGeom prst="rect">
            <a:avLst/>
          </a:prstGeom>
        </p:spPr>
      </p:pic>
    </p:spTree>
    <p:extLst>
      <p:ext uri="{BB962C8B-B14F-4D97-AF65-F5344CB8AC3E}">
        <p14:creationId xmlns:p14="http://schemas.microsoft.com/office/powerpoint/2010/main" val="266644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2"/>
          <p:cNvSpPr txBox="1">
            <a:spLocks noChangeArrowheads="1"/>
          </p:cNvSpPr>
          <p:nvPr/>
        </p:nvSpPr>
        <p:spPr bwMode="auto">
          <a:xfrm>
            <a:off x="9879724" y="5653111"/>
            <a:ext cx="1783640" cy="276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dirty="0">
                <a:solidFill>
                  <a:srgbClr val="021D49"/>
                </a:solidFill>
                <a:latin typeface="Bierstadt" panose="020B0004020202020204" pitchFamily="34" charset="0"/>
              </a:rPr>
              <a:t>Sources: NMA; EIA</a:t>
            </a:r>
          </a:p>
        </p:txBody>
      </p:sp>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6</a:t>
            </a:fld>
            <a:endParaRPr lang="de-DE" dirty="0">
              <a:solidFill>
                <a:schemeClr val="tx1">
                  <a:lumMod val="65000"/>
                  <a:lumOff val="35000"/>
                </a:schemeClr>
              </a:solidFill>
              <a:latin typeface="Bierstadt" panose="020B0004020202020204" pitchFamily="34" charset="0"/>
            </a:endParaRPr>
          </a:p>
        </p:txBody>
      </p:sp>
      <p:cxnSp>
        <p:nvCxnSpPr>
          <p:cNvPr id="7" name="Straight Connector 6"/>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06487" y="444665"/>
            <a:ext cx="11244176" cy="124777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21D49"/>
                </a:solidFill>
                <a:latin typeface="Bierstadt" panose="020B0004020202020204" pitchFamily="34" charset="0"/>
                <a:cs typeface="Arial"/>
              </a:rPr>
              <a:t>Coal: Reserves in the United States</a:t>
            </a:r>
          </a:p>
          <a:p>
            <a:r>
              <a:rPr lang="en-US" sz="2400" dirty="0">
                <a:solidFill>
                  <a:srgbClr val="021D49"/>
                </a:solidFill>
                <a:latin typeface="Bierstadt" panose="020B0004020202020204" pitchFamily="34" charset="0"/>
                <a:cs typeface="Arial"/>
              </a:rPr>
              <a:t>Total U.S. Coal Reserves – 250 Billion Short Tons (2022)</a:t>
            </a:r>
          </a:p>
        </p:txBody>
      </p:sp>
      <p:pic>
        <p:nvPicPr>
          <p:cNvPr id="4" name="Picture 3">
            <a:extLst>
              <a:ext uri="{FF2B5EF4-FFF2-40B4-BE49-F238E27FC236}">
                <a16:creationId xmlns:a16="http://schemas.microsoft.com/office/drawing/2014/main" id="{CF22B8AA-BDF8-4A9C-BCCD-6EAE1F482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311" y="1460938"/>
            <a:ext cx="7806134" cy="4612062"/>
          </a:xfrm>
          <a:prstGeom prst="rect">
            <a:avLst/>
          </a:prstGeom>
        </p:spPr>
      </p:pic>
    </p:spTree>
    <p:extLst>
      <p:ext uri="{BB962C8B-B14F-4D97-AF65-F5344CB8AC3E}">
        <p14:creationId xmlns:p14="http://schemas.microsoft.com/office/powerpoint/2010/main" val="237586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7</a:t>
            </a:fld>
            <a:endParaRPr lang="de-DE" dirty="0">
              <a:solidFill>
                <a:schemeClr val="tx1">
                  <a:lumMod val="65000"/>
                  <a:lumOff val="35000"/>
                </a:schemeClr>
              </a:solidFill>
              <a:latin typeface="Bierstadt" panose="020B0004020202020204" pitchFamily="34" charset="0"/>
            </a:endParaRPr>
          </a:p>
        </p:txBody>
      </p:sp>
      <p:sp>
        <p:nvSpPr>
          <p:cNvPr id="6" name="Title 1"/>
          <p:cNvSpPr txBox="1">
            <a:spLocks/>
          </p:cNvSpPr>
          <p:nvPr/>
        </p:nvSpPr>
        <p:spPr>
          <a:xfrm>
            <a:off x="406487" y="444665"/>
            <a:ext cx="11244176" cy="1247777"/>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21D49"/>
                </a:solidFill>
                <a:latin typeface="Bierstadt" panose="020B0004020202020204" pitchFamily="34" charset="0"/>
                <a:cs typeface="Arial"/>
              </a:rPr>
              <a:t>Coal: U.S. Production (million short tons)</a:t>
            </a:r>
          </a:p>
        </p:txBody>
      </p:sp>
      <p:cxnSp>
        <p:nvCxnSpPr>
          <p:cNvPr id="8" name="Straight Connector 7"/>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table with numbers and a state&#10;&#10;Description automatically generated">
            <a:extLst>
              <a:ext uri="{FF2B5EF4-FFF2-40B4-BE49-F238E27FC236}">
                <a16:creationId xmlns:a16="http://schemas.microsoft.com/office/drawing/2014/main" id="{351CA466-62EA-F377-47F8-7865D38E7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103" y="1246371"/>
            <a:ext cx="9415848" cy="3730368"/>
          </a:xfrm>
          <a:prstGeom prst="rect">
            <a:avLst/>
          </a:prstGeom>
        </p:spPr>
      </p:pic>
    </p:spTree>
    <p:extLst>
      <p:ext uri="{BB962C8B-B14F-4D97-AF65-F5344CB8AC3E}">
        <p14:creationId xmlns:p14="http://schemas.microsoft.com/office/powerpoint/2010/main" val="333082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3397" y="6300427"/>
            <a:ext cx="2387600" cy="276997"/>
          </a:xfrm>
          <a:prstGeom prst="rect">
            <a:avLst/>
          </a:prstGeom>
        </p:spPr>
        <p:txBody>
          <a:bodyPr wrap="square" lIns="91438" tIns="45719" rIns="91438" bIns="45719">
            <a:spAutoFit/>
          </a:bodyPr>
          <a:lstStyle/>
          <a:p>
            <a:r>
              <a:rPr lang="en-US" sz="1200" i="1" dirty="0">
                <a:solidFill>
                  <a:srgbClr val="021D49"/>
                </a:solidFill>
                <a:latin typeface="Arial"/>
                <a:cs typeface="Arial"/>
              </a:rPr>
              <a:t>Source: U.S. Geological Survey</a:t>
            </a:r>
          </a:p>
        </p:txBody>
      </p:sp>
      <p:sp>
        <p:nvSpPr>
          <p:cNvPr id="7"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8</a:t>
            </a:fld>
            <a:endParaRPr lang="de-DE" dirty="0">
              <a:solidFill>
                <a:schemeClr val="tx1">
                  <a:lumMod val="65000"/>
                  <a:lumOff val="35000"/>
                </a:schemeClr>
              </a:solidFill>
              <a:latin typeface="Bierstadt" panose="020B0004020202020204" pitchFamily="34" charset="0"/>
            </a:endParaRPr>
          </a:p>
        </p:txBody>
      </p:sp>
      <p:cxnSp>
        <p:nvCxnSpPr>
          <p:cNvPr id="6" name="Straight Connector 5"/>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06487" y="444665"/>
            <a:ext cx="11244176" cy="1627440"/>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21D49"/>
                </a:solidFill>
                <a:latin typeface="Bierstadt" panose="020B0004020202020204" pitchFamily="34" charset="0"/>
                <a:cs typeface="Arial"/>
              </a:rPr>
              <a:t>Minerals: Major Metal Producing Areas</a:t>
            </a:r>
          </a:p>
        </p:txBody>
      </p:sp>
      <p:pic>
        <p:nvPicPr>
          <p:cNvPr id="11" name="Picture 10" descr="A map of the united states&#10;&#10;Description automatically generated">
            <a:extLst>
              <a:ext uri="{FF2B5EF4-FFF2-40B4-BE49-F238E27FC236}">
                <a16:creationId xmlns:a16="http://schemas.microsoft.com/office/drawing/2014/main" id="{73A76BF2-E34F-C477-D182-AFE27336E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39" y="827691"/>
            <a:ext cx="9576487" cy="5934540"/>
          </a:xfrm>
          <a:prstGeom prst="rect">
            <a:avLst/>
          </a:prstGeom>
        </p:spPr>
      </p:pic>
    </p:spTree>
    <p:extLst>
      <p:ext uri="{BB962C8B-B14F-4D97-AF65-F5344CB8AC3E}">
        <p14:creationId xmlns:p14="http://schemas.microsoft.com/office/powerpoint/2010/main" val="233317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txBox="1">
            <a:spLocks/>
          </p:cNvSpPr>
          <p:nvPr/>
        </p:nvSpPr>
        <p:spPr>
          <a:xfrm>
            <a:off x="588204" y="6248825"/>
            <a:ext cx="11155368" cy="365125"/>
          </a:xfrm>
          <a:prstGeom prst="rect">
            <a:avLst/>
          </a:prstGeom>
        </p:spPr>
        <p:txBody>
          <a:bodyPr lIns="91438" tIns="45719" rIns="91438" bIns="45719"/>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tx1">
                    <a:lumMod val="65000"/>
                    <a:lumOff val="35000"/>
                  </a:schemeClr>
                </a:solidFill>
                <a:latin typeface="Bierstadt" panose="020B0004020202020204" pitchFamily="34" charset="0"/>
              </a:rPr>
              <a:t>The National Mining Association | Mining 2024 Industry Overview | </a:t>
            </a:r>
            <a:fld id="{08ECA5DB-7D9D-4D66-9A15-515CE9E62021}" type="slidenum">
              <a:rPr lang="de-DE" smtClean="0">
                <a:solidFill>
                  <a:schemeClr val="tx1">
                    <a:lumMod val="65000"/>
                    <a:lumOff val="35000"/>
                  </a:schemeClr>
                </a:solidFill>
                <a:latin typeface="Bierstadt" panose="020B0004020202020204" pitchFamily="34" charset="0"/>
              </a:rPr>
              <a:pPr algn="r"/>
              <a:t>9</a:t>
            </a:fld>
            <a:endParaRPr lang="de-DE" dirty="0">
              <a:solidFill>
                <a:schemeClr val="tx1">
                  <a:lumMod val="65000"/>
                  <a:lumOff val="35000"/>
                </a:schemeClr>
              </a:solidFill>
              <a:latin typeface="Bierstadt" panose="020B0004020202020204" pitchFamily="34" charset="0"/>
            </a:endParaRPr>
          </a:p>
        </p:txBody>
      </p:sp>
      <p:cxnSp>
        <p:nvCxnSpPr>
          <p:cNvPr id="7" name="Straight Connector 6"/>
          <p:cNvCxnSpPr/>
          <p:nvPr/>
        </p:nvCxnSpPr>
        <p:spPr>
          <a:xfrm flipH="1">
            <a:off x="525463" y="6176205"/>
            <a:ext cx="11137900" cy="13368"/>
          </a:xfrm>
          <a:prstGeom prst="line">
            <a:avLst/>
          </a:prstGeom>
          <a:ln w="28575" cmpd="sng">
            <a:solidFill>
              <a:srgbClr val="CBE9F2"/>
            </a:solidFill>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405819" y="445333"/>
            <a:ext cx="11244176" cy="1119664"/>
          </a:xfrm>
          <a:prstGeom prst="rect">
            <a:avLst/>
          </a:prstGeom>
        </p:spPr>
        <p:txBody>
          <a:bodyPr lIns="91438" tIns="45719" rIns="91438" bIns="4571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21D49"/>
                </a:solidFill>
                <a:latin typeface="Bierstadt" panose="020B0004020202020204" pitchFamily="34" charset="0"/>
                <a:cs typeface="Arial"/>
              </a:rPr>
              <a:t>Minerals: Production Statistics of Selected Minerals </a:t>
            </a:r>
            <a:r>
              <a:rPr lang="en-US" sz="2400" dirty="0">
                <a:solidFill>
                  <a:srgbClr val="021D49"/>
                </a:solidFill>
                <a:latin typeface="Bierstadt" panose="020B0004020202020204" pitchFamily="34" charset="0"/>
                <a:cs typeface="Arial"/>
              </a:rPr>
              <a:t>2018–2023</a:t>
            </a:r>
          </a:p>
          <a:p>
            <a:endParaRPr lang="en-US" sz="2400" dirty="0">
              <a:solidFill>
                <a:srgbClr val="5481C1"/>
              </a:solidFill>
              <a:latin typeface="Bierstadt" panose="020B0004020202020204" pitchFamily="34" charset="0"/>
              <a:cs typeface="Arial"/>
            </a:endParaRPr>
          </a:p>
        </p:txBody>
      </p:sp>
      <p:pic>
        <p:nvPicPr>
          <p:cNvPr id="3" name="Picture 2" descr="A screenshot of a table&#10;&#10;Description automatically generated">
            <a:extLst>
              <a:ext uri="{FF2B5EF4-FFF2-40B4-BE49-F238E27FC236}">
                <a16:creationId xmlns:a16="http://schemas.microsoft.com/office/drawing/2014/main" id="{EB5D547E-8F50-17B6-59D8-DAEB2C713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04" y="1564998"/>
            <a:ext cx="9309558" cy="3674268"/>
          </a:xfrm>
          <a:prstGeom prst="rect">
            <a:avLst/>
          </a:prstGeom>
        </p:spPr>
      </p:pic>
    </p:spTree>
    <p:extLst>
      <p:ext uri="{BB962C8B-B14F-4D97-AF65-F5344CB8AC3E}">
        <p14:creationId xmlns:p14="http://schemas.microsoft.com/office/powerpoint/2010/main" val="410310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cbb2ad-4157-40e8-b065-1a45053042a0">
      <Terms xmlns="http://schemas.microsoft.com/office/infopath/2007/PartnerControls"/>
    </lcf76f155ced4ddcb4097134ff3c332f>
    <TaxCatchAll xmlns="594f55d2-7a64-4922-ac76-9291ab7548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6C3CF18468A848812B40CD063F446D" ma:contentTypeVersion="18" ma:contentTypeDescription="Create a new document." ma:contentTypeScope="" ma:versionID="ec8532253183cc7a025a25589ce064a4">
  <xsd:schema xmlns:xsd="http://www.w3.org/2001/XMLSchema" xmlns:xs="http://www.w3.org/2001/XMLSchema" xmlns:p="http://schemas.microsoft.com/office/2006/metadata/properties" xmlns:ns2="84cbb2ad-4157-40e8-b065-1a45053042a0" xmlns:ns3="594f55d2-7a64-4922-ac76-9291ab7548b6" targetNamespace="http://schemas.microsoft.com/office/2006/metadata/properties" ma:root="true" ma:fieldsID="4a3fd69bc5535ce06e74b2a8e21aeed6" ns2:_="" ns3:_="">
    <xsd:import namespace="84cbb2ad-4157-40e8-b065-1a45053042a0"/>
    <xsd:import namespace="594f55d2-7a64-4922-ac76-9291ab7548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bb2ad-4157-40e8-b065-1a45053042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b2b76-c60f-4a14-8e82-0630c70d44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4f55d2-7a64-4922-ac76-9291ab7548b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9aa412-63dc-4cc8-acf6-ba7b5cddb68a}" ma:internalName="TaxCatchAll" ma:showField="CatchAllData" ma:web="594f55d2-7a64-4922-ac76-9291ab7548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1D81F9-96A9-45AC-B984-24E3EAEF0817}">
  <ds:schemaRefs>
    <ds:schemaRef ds:uri="http://schemas.microsoft.com/sharepoint/v3/contenttype/forms"/>
  </ds:schemaRefs>
</ds:datastoreItem>
</file>

<file path=customXml/itemProps2.xml><?xml version="1.0" encoding="utf-8"?>
<ds:datastoreItem xmlns:ds="http://schemas.openxmlformats.org/officeDocument/2006/customXml" ds:itemID="{C539D19D-943C-4F97-AFBE-0E3E307BB28B}">
  <ds:schemaRefs>
    <ds:schemaRef ds:uri="http://schemas.microsoft.com/office/infopath/2007/PartnerControls"/>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 ds:uri="84cbb2ad-4157-40e8-b065-1a45053042a0"/>
    <ds:schemaRef ds:uri="594f55d2-7a64-4922-ac76-9291ab7548b6"/>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0E9FC85-A675-4B36-B5F6-52EE85778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bb2ad-4157-40e8-b065-1a45053042a0"/>
    <ds:schemaRef ds:uri="594f55d2-7a64-4922-ac76-9291ab754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6898</TotalTime>
  <Words>5128</Words>
  <Application>Microsoft Office PowerPoint</Application>
  <PresentationFormat>Widescreen</PresentationFormat>
  <Paragraphs>334</Paragraphs>
  <Slides>40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Bierstadt</vt:lpstr>
      <vt:lpstr>Calibri</vt:lpstr>
      <vt:lpstr>Minion Pro</vt:lpstr>
      <vt:lpstr>Office Theme</vt:lpstr>
      <vt:lpstr>Mining 2024 Industry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Heavily  Regulated Industry</vt:lpstr>
      <vt:lpstr>PowerPoint Presentation</vt:lpstr>
      <vt:lpstr>Providing the Resources for a Better Life</vt:lpstr>
      <vt:lpstr>Mining for Our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Abandoned Mined Lands (AML)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Mining 2017</dc:title>
  <dc:creator>Burke, Ashley</dc:creator>
  <cp:lastModifiedBy>Burke, Ashley</cp:lastModifiedBy>
  <cp:revision>314</cp:revision>
  <cp:lastPrinted>2024-03-19T19:40:19Z</cp:lastPrinted>
  <dcterms:created xsi:type="dcterms:W3CDTF">2016-07-15T15:35:26Z</dcterms:created>
  <dcterms:modified xsi:type="dcterms:W3CDTF">2024-04-04T16:34:51Z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0x010100846C3CF18468A848812B40CD063F446D</vt:lpwstr>
  </property>
  <property fmtid="{D5CDD505-2E9C-101B-9397-08002B2CF9AE}" pid="3" name="Order">
    <vt:r8>4352600</vt:r8>
  </property>
  <property fmtid="{D5CDD505-2E9C-101B-9397-08002B2CF9AE}" pid="4" name="MediaServiceImageTags">
    <vt:lpwstr/>
  </property>
</Properties>
</file>